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A9C-83CB-4A63-ADEC-1546BD87129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BA90-4946-400C-B4C5-3D733497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0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A9C-83CB-4A63-ADEC-1546BD87129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BA90-4946-400C-B4C5-3D733497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9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A9C-83CB-4A63-ADEC-1546BD87129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BA90-4946-400C-B4C5-3D733497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9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A9C-83CB-4A63-ADEC-1546BD87129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BA90-4946-400C-B4C5-3D733497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A9C-83CB-4A63-ADEC-1546BD87129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BA90-4946-400C-B4C5-3D733497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4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A9C-83CB-4A63-ADEC-1546BD87129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BA90-4946-400C-B4C5-3D733497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A9C-83CB-4A63-ADEC-1546BD87129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BA90-4946-400C-B4C5-3D733497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5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A9C-83CB-4A63-ADEC-1546BD87129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BA90-4946-400C-B4C5-3D733497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6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A9C-83CB-4A63-ADEC-1546BD87129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BA90-4946-400C-B4C5-3D733497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3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A9C-83CB-4A63-ADEC-1546BD87129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BA90-4946-400C-B4C5-3D733497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9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A9C-83CB-4A63-ADEC-1546BD87129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BA90-4946-400C-B4C5-3D733497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0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21A9C-83CB-4A63-ADEC-1546BD87129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4BA90-4946-400C-B4C5-3D733497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7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.wmf"/><Relationship Id="rId3" Type="http://schemas.openxmlformats.org/officeDocument/2006/relationships/image" Target="../media/image11.gi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3.wmf"/><Relationship Id="rId9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37" y="249437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r-IQ" sz="9600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النظرية الكهرومغناطيسية</a:t>
            </a:r>
            <a:endParaRPr lang="en-US" sz="9600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12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3" name="Picture 447" descr="gp2_le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84" y="440509"/>
            <a:ext cx="6528686" cy="86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841863" y="1423851"/>
            <a:ext cx="9299465" cy="5290458"/>
            <a:chOff x="2027" y="6089"/>
            <a:chExt cx="9385" cy="3940"/>
          </a:xfrm>
        </p:grpSpPr>
        <p:sp>
          <p:nvSpPr>
            <p:cNvPr id="12" name="Text Box 42"/>
            <p:cNvSpPr txBox="1">
              <a:spLocks noChangeAspect="1" noChangeArrowheads="1"/>
            </p:cNvSpPr>
            <p:nvPr/>
          </p:nvSpPr>
          <p:spPr bwMode="auto">
            <a:xfrm>
              <a:off x="2120" y="9254"/>
              <a:ext cx="9292" cy="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الشكل -:(2-1)</a:t>
              </a:r>
              <a:r>
                <a:rPr kumimoji="0" lang="ar-SA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القوة   الكهربائيـة </a:t>
              </a: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0" lang="en-US" altLang="en-US" sz="20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kumimoji="0" lang="ar-SA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ar-JO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ar-SA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بين شحنتين </a:t>
              </a: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kumimoji="0" lang="en-US" altLang="en-US" sz="20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ar-SA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و </a:t>
              </a: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kumimoji="0" lang="en-US" altLang="en-US" sz="20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ar-SA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تفصل بينهما مسافة </a:t>
              </a: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0" lang="en-US" altLang="en-US" sz="20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kumimoji="0" lang="ar-SA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2027" y="6089"/>
              <a:ext cx="7146" cy="3367"/>
              <a:chOff x="2421" y="6104"/>
              <a:chExt cx="7146" cy="3367"/>
            </a:xfrm>
          </p:grpSpPr>
          <p:sp>
            <p:nvSpPr>
              <p:cNvPr id="14" name="Line 41"/>
              <p:cNvSpPr>
                <a:spLocks noChangeAspect="1" noChangeShapeType="1"/>
              </p:cNvSpPr>
              <p:nvPr/>
            </p:nvSpPr>
            <p:spPr bwMode="auto">
              <a:xfrm flipV="1">
                <a:off x="3714" y="7161"/>
                <a:ext cx="1306" cy="238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40"/>
              <p:cNvSpPr>
                <a:spLocks noChangeAspect="1" noChangeShapeType="1"/>
              </p:cNvSpPr>
              <p:nvPr/>
            </p:nvSpPr>
            <p:spPr bwMode="auto">
              <a:xfrm flipH="1">
                <a:off x="3387" y="6548"/>
                <a:ext cx="0" cy="20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39"/>
              <p:cNvSpPr>
                <a:spLocks noChangeAspect="1" noChangeShapeType="1"/>
              </p:cNvSpPr>
              <p:nvPr/>
            </p:nvSpPr>
            <p:spPr bwMode="auto">
              <a:xfrm flipH="1">
                <a:off x="2421" y="8623"/>
                <a:ext cx="966" cy="5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38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4500" y="7506"/>
                <a:ext cx="0" cy="22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37"/>
              <p:cNvSpPr>
                <a:spLocks noChangeAspect="1" noChangeShapeType="1"/>
              </p:cNvSpPr>
              <p:nvPr/>
            </p:nvSpPr>
            <p:spPr bwMode="auto">
              <a:xfrm flipV="1">
                <a:off x="3391" y="6608"/>
                <a:ext cx="4914" cy="20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3391" y="7188"/>
                <a:ext cx="1530" cy="1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35"/>
              <p:cNvSpPr>
                <a:spLocks noChangeAspect="1" noChangeShapeType="1"/>
              </p:cNvSpPr>
              <p:nvPr/>
            </p:nvSpPr>
            <p:spPr bwMode="auto">
              <a:xfrm flipV="1">
                <a:off x="4901" y="6575"/>
                <a:ext cx="3397" cy="6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34"/>
              <p:cNvSpPr>
                <a:spLocks noChangeAspect="1" noChangeArrowheads="1"/>
              </p:cNvSpPr>
              <p:nvPr/>
            </p:nvSpPr>
            <p:spPr bwMode="auto">
              <a:xfrm>
                <a:off x="4898" y="7145"/>
                <a:ext cx="62" cy="6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4960" y="6819"/>
                <a:ext cx="198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</a:t>
                </a:r>
                <a:r>
                  <a:rPr kumimoji="0" lang="en-US" altLang="en-US" sz="1100" b="0" i="0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Oval 32"/>
              <p:cNvSpPr>
                <a:spLocks noChangeAspect="1" noChangeArrowheads="1"/>
              </p:cNvSpPr>
              <p:nvPr/>
            </p:nvSpPr>
            <p:spPr bwMode="auto">
              <a:xfrm>
                <a:off x="8278" y="6535"/>
                <a:ext cx="63" cy="6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3968" y="6742"/>
                <a:ext cx="996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3776" y="6148"/>
                <a:ext cx="1158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8140" y="6251"/>
                <a:ext cx="198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</a:t>
                </a:r>
                <a:r>
                  <a:rPr kumimoji="0" lang="en-US" altLang="en-US" sz="1100" b="0" i="0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8305" y="6663"/>
                <a:ext cx="1210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8357" y="7335"/>
                <a:ext cx="115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29" name="Object 28"/>
              <p:cNvGraphicFramePr>
                <a:graphicFrameLocks noChangeAspect="1"/>
              </p:cNvGraphicFramePr>
              <p:nvPr/>
            </p:nvGraphicFramePr>
            <p:xfrm>
              <a:off x="4677" y="7432"/>
              <a:ext cx="264" cy="3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6" name="Equation" r:id="rId4" imgW="152334" imgH="228501" progId="Equation.3">
                      <p:embed/>
                    </p:oleObj>
                  </mc:Choice>
                  <mc:Fallback>
                    <p:oleObj name="Equation" r:id="rId4" imgW="152334" imgH="228501" progId="Equation.3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7" y="7432"/>
                            <a:ext cx="264" cy="3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29"/>
              <p:cNvGraphicFramePr>
                <a:graphicFrameLocks noChangeAspect="1"/>
              </p:cNvGraphicFramePr>
              <p:nvPr/>
            </p:nvGraphicFramePr>
            <p:xfrm>
              <a:off x="6181" y="6438"/>
              <a:ext cx="483" cy="3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7" name="Equation" r:id="rId6" imgW="279400" imgH="228600" progId="Equation.3">
                      <p:embed/>
                    </p:oleObj>
                  </mc:Choice>
                  <mc:Fallback>
                    <p:oleObj name="Equation" r:id="rId6" imgW="279400" imgH="228600" progId="Equation.3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81" y="6438"/>
                            <a:ext cx="483" cy="3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30"/>
              <p:cNvGraphicFramePr>
                <a:graphicFrameLocks noChangeAspect="1"/>
              </p:cNvGraphicFramePr>
              <p:nvPr/>
            </p:nvGraphicFramePr>
            <p:xfrm>
              <a:off x="7322" y="7069"/>
              <a:ext cx="286" cy="3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8" name="Equation" r:id="rId8" imgW="165028" imgH="228501" progId="Equation.3">
                      <p:embed/>
                    </p:oleObj>
                  </mc:Choice>
                  <mc:Fallback>
                    <p:oleObj name="Equation" r:id="rId8" imgW="165028" imgH="228501" progId="Equation.3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22" y="7069"/>
                            <a:ext cx="286" cy="3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52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7038" y="6773"/>
                <a:ext cx="165" cy="2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5153" name="Object 5152"/>
              <p:cNvGraphicFramePr>
                <a:graphicFrameLocks noChangeAspect="1"/>
              </p:cNvGraphicFramePr>
              <p:nvPr/>
            </p:nvGraphicFramePr>
            <p:xfrm>
              <a:off x="9149" y="6148"/>
              <a:ext cx="418" cy="3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9" name="Equation" r:id="rId10" imgW="241300" imgH="228600" progId="Equation.3">
                      <p:embed/>
                    </p:oleObj>
                  </mc:Choice>
                  <mc:Fallback>
                    <p:oleObj name="Equation" r:id="rId10" imgW="241300" imgH="228600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49" y="6148"/>
                            <a:ext cx="418" cy="3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54" name="Object 5153"/>
              <p:cNvGraphicFramePr>
                <a:graphicFrameLocks noChangeAspect="1"/>
              </p:cNvGraphicFramePr>
              <p:nvPr/>
            </p:nvGraphicFramePr>
            <p:xfrm>
              <a:off x="3641" y="7188"/>
              <a:ext cx="418" cy="3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0" name="Equation" r:id="rId12" imgW="241300" imgH="228600" progId="Equation.3">
                      <p:embed/>
                    </p:oleObj>
                  </mc:Choice>
                  <mc:Fallback>
                    <p:oleObj name="Equation" r:id="rId12" imgW="241300" imgH="228600" progId="Equation.3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1" y="7188"/>
                            <a:ext cx="418" cy="3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55" name="AutoShape 20"/>
              <p:cNvSpPr>
                <a:spLocks noChangeAspect="1" noChangeArrowheads="1"/>
              </p:cNvSpPr>
              <p:nvPr/>
            </p:nvSpPr>
            <p:spPr bwMode="auto">
              <a:xfrm rot="10223615">
                <a:off x="3997" y="7221"/>
                <a:ext cx="779" cy="11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6" name="AutoShape 19"/>
              <p:cNvSpPr>
                <a:spLocks noChangeAspect="1" noChangeArrowheads="1"/>
              </p:cNvSpPr>
              <p:nvPr/>
            </p:nvSpPr>
            <p:spPr bwMode="auto">
              <a:xfrm rot="20975955">
                <a:off x="8364" y="6436"/>
                <a:ext cx="778" cy="112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7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3371" y="6284"/>
                <a:ext cx="105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z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58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5686" y="8409"/>
                <a:ext cx="15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59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2421" y="9220"/>
                <a:ext cx="152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x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8526" y="7032"/>
                <a:ext cx="959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1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3836" y="6438"/>
                <a:ext cx="112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2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3608" y="6104"/>
                <a:ext cx="1385" cy="1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33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(r</a:t>
                </a:r>
                <a:r>
                  <a:rPr kumimoji="0" lang="en-US" altLang="en-US" sz="1100" b="0" i="0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kumimoji="0" lang="en-US" altLang="en-US" sz="1100" b="0" i="0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,</a:t>
                </a:r>
                <a:r>
                  <a:rPr kumimoji="0" lang="en-US" altLang="en-US" sz="1100" b="0" i="0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endPara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(ρ</a:t>
                </a:r>
                <a:r>
                  <a:rPr kumimoji="0" lang="en-US" altLang="en-US" sz="1100" b="0" i="0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,</a:t>
                </a:r>
                <a:r>
                  <a:rPr kumimoji="0" lang="en-US" altLang="en-US" sz="1100" b="0" i="0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</a:t>
                </a: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z</a:t>
                </a:r>
                <a:r>
                  <a:rPr kumimoji="0" lang="en-US" altLang="en-US" sz="1100" b="0" i="0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endPara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(x</a:t>
                </a:r>
                <a:r>
                  <a:rPr kumimoji="0" lang="en-US" altLang="en-US" sz="1100" b="0" i="0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,y</a:t>
                </a:r>
                <a:r>
                  <a:rPr kumimoji="0" lang="en-US" altLang="en-US" sz="1100" b="0" i="0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,z</a:t>
                </a:r>
                <a:r>
                  <a:rPr kumimoji="0" lang="en-US" altLang="en-US" sz="1100" b="0" i="0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endPara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5164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8160" y="6896"/>
                <a:ext cx="1385" cy="1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</a:t>
                </a:r>
                <a:r>
                  <a:rPr kumimoji="0" lang="en-US" altLang="en-US" sz="11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,y</a:t>
                </a:r>
                <a:r>
                  <a:rPr kumimoji="0" lang="en-US" altLang="en-US" sz="11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,z</a:t>
                </a:r>
                <a:r>
                  <a:rPr kumimoji="0" lang="en-US" altLang="en-US" sz="11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(ρ</a:t>
                </a:r>
                <a:r>
                  <a:rPr kumimoji="0" lang="en-US" altLang="en-US" sz="11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11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2,</a:t>
                </a: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z</a:t>
                </a:r>
                <a:r>
                  <a:rPr kumimoji="0" lang="en-US" altLang="en-US" sz="11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(r</a:t>
                </a:r>
                <a:r>
                  <a:rPr kumimoji="0" lang="en-US" altLang="en-US" sz="11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,</a:t>
                </a:r>
                <a:r>
                  <a:rPr kumimoji="0" lang="en-US" altLang="en-US" sz="11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,</a:t>
                </a:r>
                <a:r>
                  <a:rPr kumimoji="0" lang="en-US" altLang="en-US" sz="11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p:grpSp>
      </p:grpSp>
      <p:sp>
        <p:nvSpPr>
          <p:cNvPr id="5166" name="Rectangle 45"/>
          <p:cNvSpPr>
            <a:spLocks noChangeArrowheads="1"/>
          </p:cNvSpPr>
          <p:nvPr/>
        </p:nvSpPr>
        <p:spPr bwMode="auto">
          <a:xfrm>
            <a:off x="152401" y="1257300"/>
            <a:ext cx="64501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67" name="Rectangle 60"/>
          <p:cNvSpPr>
            <a:spLocks noChangeArrowheads="1"/>
          </p:cNvSpPr>
          <p:nvPr/>
        </p:nvSpPr>
        <p:spPr bwMode="auto">
          <a:xfrm>
            <a:off x="152401" y="1257300"/>
            <a:ext cx="64501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1" y="548639"/>
            <a:ext cx="10498142" cy="36204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7332" y="4428307"/>
            <a:ext cx="10058399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وتعرف العلاقة  المبينة  في  المعادلة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 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بقانون  التربيع  العكسي   ويتكرر هذا القانون  في المصادر   والمجالات المغناطيسية وقوى الجاذبية   ومسائل  فيزيائية  أخرى.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0453" y="5756173"/>
            <a:ext cx="2185215" cy="376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ts val="2200"/>
              </a:lnSpc>
            </a:pPr>
            <a:r>
              <a:rPr lang="ar-SA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مسائل 1-1</a:t>
            </a:r>
            <a:r>
              <a:rPr lang="ar-SA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-IQ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واجب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21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897" y="339634"/>
            <a:ext cx="104633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شدة المجال الكهربائي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   (Electric Field density)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57200" algn="justLow" rtl="1">
              <a:lnSpc>
                <a:spcPct val="150000"/>
              </a:lnSpc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هو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القوة الكهربائية لكل وحدة شحنة أو أن المجـال الكهربائي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عند النقطـة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x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الناتج عن الشحنة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IQ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الموضوعة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عند النقطة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هو كما يلي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3955" y="1748570"/>
            <a:ext cx="5137546" cy="68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507362"/>
              </p:ext>
            </p:extLst>
          </p:nvPr>
        </p:nvGraphicFramePr>
        <p:xfrm>
          <a:off x="975105" y="2223476"/>
          <a:ext cx="4415245" cy="844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3" imgW="2387600" imgH="469900" progId="Equation.3">
                  <p:embed/>
                </p:oleObj>
              </mc:Choice>
              <mc:Fallback>
                <p:oleObj name="Equation" r:id="rId3" imgW="23876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105" y="2223476"/>
                        <a:ext cx="4415245" cy="8443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6259031" y="2433595"/>
            <a:ext cx="4909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………….. (2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 rot="10800000" flipV="1">
            <a:off x="-1136468" y="3418797"/>
            <a:ext cx="124097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وتكون وحداته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N/C   </a:t>
            </a: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أو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V/m</a:t>
            </a: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وإذا كان هناك شحنة حجمية موجودة في الحجم</a:t>
            </a:r>
            <a:r>
              <a:rPr kumimoji="0" lang="ar-IQ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وكثافتها هي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37954"/>
              </p:ext>
            </p:extLst>
          </p:nvPr>
        </p:nvGraphicFramePr>
        <p:xfrm>
          <a:off x="613955" y="4188698"/>
          <a:ext cx="184207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5" imgW="190500" imgH="228600" progId="Equation.3">
                  <p:embed/>
                </p:oleObj>
              </mc:Choice>
              <mc:Fallback>
                <p:oleObj name="Equation" r:id="rId5" imgW="1905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955" y="4188698"/>
                        <a:ext cx="184207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8824" y="4597199"/>
            <a:ext cx="124097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76244"/>
              </p:ext>
            </p:extLst>
          </p:nvPr>
        </p:nvGraphicFramePr>
        <p:xfrm>
          <a:off x="2895345" y="3418797"/>
          <a:ext cx="287382" cy="472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7" imgW="190500" imgH="228600" progId="Equation.3">
                  <p:embed/>
                </p:oleObj>
              </mc:Choice>
              <mc:Fallback>
                <p:oleObj name="Equation" r:id="rId7" imgW="1905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345" y="3418797"/>
                        <a:ext cx="287382" cy="4723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812146"/>
              </p:ext>
            </p:extLst>
          </p:nvPr>
        </p:nvGraphicFramePr>
        <p:xfrm>
          <a:off x="1136470" y="3500987"/>
          <a:ext cx="428972" cy="379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8" imgW="241300" imgH="228600" progId="Equation.3">
                  <p:embed/>
                </p:oleObj>
              </mc:Choice>
              <mc:Fallback>
                <p:oleObj name="Equation" r:id="rId8" imgW="2413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470" y="3500987"/>
                        <a:ext cx="428972" cy="379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219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97620" y="3916459"/>
            <a:ext cx="977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كما هو مبين في الشكل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(4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فإن المجال الكهربائي الناتج عند النقطة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(x, y, z)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يكون كما يلي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-: </a:t>
            </a:r>
            <a:endParaRPr lang="en-US" sz="24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975105" y="46763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015268"/>
              </p:ext>
            </p:extLst>
          </p:nvPr>
        </p:nvGraphicFramePr>
        <p:xfrm>
          <a:off x="993304" y="4650096"/>
          <a:ext cx="4091464" cy="98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10" imgW="2501900" imgH="609600" progId="Equation.3">
                  <p:embed/>
                </p:oleObj>
              </mc:Choice>
              <mc:Fallback>
                <p:oleObj name="Equation" r:id="rId10" imgW="2501900" imgH="609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304" y="4650096"/>
                        <a:ext cx="4091464" cy="983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618860" y="4839220"/>
            <a:ext cx="66543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………….. (3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77440" y="600891"/>
            <a:ext cx="7416904" cy="5525630"/>
            <a:chOff x="2792" y="4594"/>
            <a:chExt cx="6986" cy="368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977" y="4966"/>
              <a:ext cx="6239" cy="2302"/>
              <a:chOff x="2977" y="4966"/>
              <a:chExt cx="6239" cy="2302"/>
            </a:xfrm>
          </p:grpSpPr>
          <p:sp>
            <p:nvSpPr>
              <p:cNvPr id="25" name="AutoShape 4"/>
              <p:cNvSpPr>
                <a:spLocks noChangeAspect="1" noChangeArrowheads="1"/>
              </p:cNvSpPr>
              <p:nvPr/>
            </p:nvSpPr>
            <p:spPr bwMode="auto">
              <a:xfrm>
                <a:off x="5405" y="5582"/>
                <a:ext cx="193" cy="179"/>
              </a:xfrm>
              <a:prstGeom prst="cube">
                <a:avLst>
                  <a:gd name="adj" fmla="val 37333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5"/>
              <p:cNvSpPr>
                <a:spLocks noChangeAspect="1" noChangeShapeType="1"/>
              </p:cNvSpPr>
              <p:nvPr/>
            </p:nvSpPr>
            <p:spPr bwMode="auto">
              <a:xfrm flipH="1">
                <a:off x="3841" y="4966"/>
                <a:ext cx="0" cy="12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6"/>
              <p:cNvSpPr>
                <a:spLocks noChangeAspect="1" noChangeArrowheads="1"/>
              </p:cNvSpPr>
              <p:nvPr/>
            </p:nvSpPr>
            <p:spPr bwMode="auto">
              <a:xfrm>
                <a:off x="9148" y="4970"/>
                <a:ext cx="68" cy="6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7803" y="5210"/>
                <a:ext cx="179" cy="3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8"/>
              <p:cNvSpPr>
                <a:spLocks noChangeAspect="1" noChangeShapeType="1"/>
              </p:cNvSpPr>
              <p:nvPr/>
            </p:nvSpPr>
            <p:spPr bwMode="auto">
              <a:xfrm flipH="1">
                <a:off x="3844" y="6220"/>
                <a:ext cx="0" cy="394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9"/>
              <p:cNvSpPr>
                <a:spLocks noChangeAspect="1" noChangeShapeType="1"/>
              </p:cNvSpPr>
              <p:nvPr/>
            </p:nvSpPr>
            <p:spPr bwMode="auto">
              <a:xfrm>
                <a:off x="3844" y="6628"/>
                <a:ext cx="0" cy="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10"/>
              <p:cNvSpPr>
                <a:spLocks noChangeAspect="1" noChangeArrowheads="1"/>
              </p:cNvSpPr>
              <p:nvPr/>
            </p:nvSpPr>
            <p:spPr bwMode="auto">
              <a:xfrm rot="1627686">
                <a:off x="2977" y="7040"/>
                <a:ext cx="429" cy="2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"/>
              <p:cNvSpPr>
                <a:spLocks noChangeAspect="1"/>
              </p:cNvSpPr>
              <p:nvPr/>
            </p:nvSpPr>
            <p:spPr bwMode="auto">
              <a:xfrm>
                <a:off x="3164" y="6216"/>
                <a:ext cx="393" cy="365"/>
              </a:xfrm>
              <a:custGeom>
                <a:avLst/>
                <a:gdLst>
                  <a:gd name="T0" fmla="*/ 23 w 329"/>
                  <a:gd name="T1" fmla="*/ 0 h 306"/>
                  <a:gd name="T2" fmla="*/ 41 w 329"/>
                  <a:gd name="T3" fmla="*/ 120 h 306"/>
                  <a:gd name="T4" fmla="*/ 269 w 329"/>
                  <a:gd name="T5" fmla="*/ 186 h 306"/>
                  <a:gd name="T6" fmla="*/ 329 w 329"/>
                  <a:gd name="T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9" h="306">
                    <a:moveTo>
                      <a:pt x="23" y="0"/>
                    </a:moveTo>
                    <a:cubicBezTo>
                      <a:pt x="11" y="44"/>
                      <a:pt x="0" y="89"/>
                      <a:pt x="41" y="120"/>
                    </a:cubicBezTo>
                    <a:cubicBezTo>
                      <a:pt x="82" y="151"/>
                      <a:pt x="221" y="155"/>
                      <a:pt x="269" y="186"/>
                    </a:cubicBezTo>
                    <a:cubicBezTo>
                      <a:pt x="317" y="217"/>
                      <a:pt x="323" y="261"/>
                      <a:pt x="329" y="306"/>
                    </a:cubicBez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12"/>
              <p:cNvSpPr>
                <a:spLocks noChangeAspect="1" noChangeShapeType="1"/>
              </p:cNvSpPr>
              <p:nvPr/>
            </p:nvSpPr>
            <p:spPr bwMode="auto">
              <a:xfrm>
                <a:off x="3043" y="6649"/>
                <a:ext cx="272" cy="144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792" y="4594"/>
              <a:ext cx="6986" cy="3687"/>
              <a:chOff x="2792" y="4594"/>
              <a:chExt cx="6986" cy="3687"/>
            </a:xfrm>
          </p:grpSpPr>
          <p:sp>
            <p:nvSpPr>
              <p:cNvPr id="5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2792" y="7219"/>
                <a:ext cx="1049" cy="6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Line 15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5048" y="6006"/>
                <a:ext cx="0" cy="2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3844" y="5031"/>
                <a:ext cx="5333" cy="21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3844" y="5661"/>
                <a:ext cx="1661" cy="156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5569" y="4995"/>
                <a:ext cx="3601" cy="6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10" name="Object 9"/>
              <p:cNvGraphicFramePr>
                <a:graphicFrameLocks noChangeAspect="1"/>
              </p:cNvGraphicFramePr>
              <p:nvPr/>
            </p:nvGraphicFramePr>
            <p:xfrm>
              <a:off x="5140" y="5862"/>
              <a:ext cx="238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74" name="Equation" r:id="rId3" imgW="139680" imgH="164880" progId="Equation.3">
                      <p:embed/>
                    </p:oleObj>
                  </mc:Choice>
                  <mc:Fallback>
                    <p:oleObj name="Equation" r:id="rId3" imgW="139680" imgH="164880" progId="Equation.3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0" y="5862"/>
                            <a:ext cx="238" cy="25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/>
              <p:cNvGraphicFramePr>
                <a:graphicFrameLocks noChangeAspect="1"/>
              </p:cNvGraphicFramePr>
              <p:nvPr/>
            </p:nvGraphicFramePr>
            <p:xfrm>
              <a:off x="7810" y="4852"/>
              <a:ext cx="278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75" name="Equation" r:id="rId5" imgW="164880" imgH="164880" progId="Equation.3">
                      <p:embed/>
                    </p:oleObj>
                  </mc:Choice>
                  <mc:Fallback>
                    <p:oleObj name="Equation" r:id="rId5" imgW="164880" imgH="164880" progId="Equation.3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10" y="4852"/>
                            <a:ext cx="278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3823" y="4680"/>
                <a:ext cx="114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z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6335" y="6986"/>
                <a:ext cx="165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y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2792" y="7867"/>
                <a:ext cx="165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x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Oval 24"/>
              <p:cNvSpPr>
                <a:spLocks noChangeAspect="1" noChangeArrowheads="1"/>
              </p:cNvSpPr>
              <p:nvPr/>
            </p:nvSpPr>
            <p:spPr bwMode="auto">
              <a:xfrm rot="1627686">
                <a:off x="5791" y="4694"/>
                <a:ext cx="410" cy="2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5"/>
              <p:cNvSpPr>
                <a:spLocks noChangeAspect="1"/>
              </p:cNvSpPr>
              <p:nvPr/>
            </p:nvSpPr>
            <p:spPr bwMode="auto">
              <a:xfrm>
                <a:off x="3028" y="4673"/>
                <a:ext cx="2846" cy="2363"/>
              </a:xfrm>
              <a:custGeom>
                <a:avLst/>
                <a:gdLst>
                  <a:gd name="T0" fmla="*/ 2385 w 2385"/>
                  <a:gd name="T1" fmla="*/ 0 h 1980"/>
                  <a:gd name="T2" fmla="*/ 2220 w 2385"/>
                  <a:gd name="T3" fmla="*/ 135 h 1980"/>
                  <a:gd name="T4" fmla="*/ 2100 w 2385"/>
                  <a:gd name="T5" fmla="*/ 360 h 1980"/>
                  <a:gd name="T6" fmla="*/ 1980 w 2385"/>
                  <a:gd name="T7" fmla="*/ 600 h 1980"/>
                  <a:gd name="T8" fmla="*/ 1890 w 2385"/>
                  <a:gd name="T9" fmla="*/ 840 h 1980"/>
                  <a:gd name="T10" fmla="*/ 1575 w 2385"/>
                  <a:gd name="T11" fmla="*/ 1095 h 1980"/>
                  <a:gd name="T12" fmla="*/ 1380 w 2385"/>
                  <a:gd name="T13" fmla="*/ 1185 h 1980"/>
                  <a:gd name="T14" fmla="*/ 1049 w 2385"/>
                  <a:gd name="T15" fmla="*/ 1221 h 1980"/>
                  <a:gd name="T16" fmla="*/ 690 w 2385"/>
                  <a:gd name="T17" fmla="*/ 1283 h 1980"/>
                  <a:gd name="T18" fmla="*/ 480 w 2385"/>
                  <a:gd name="T19" fmla="*/ 1335 h 1980"/>
                  <a:gd name="T20" fmla="*/ 225 w 2385"/>
                  <a:gd name="T21" fmla="*/ 1560 h 1980"/>
                  <a:gd name="T22" fmla="*/ 0 w 2385"/>
                  <a:gd name="T23" fmla="*/ 1980 h 1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85" h="1980">
                    <a:moveTo>
                      <a:pt x="2385" y="0"/>
                    </a:moveTo>
                    <a:cubicBezTo>
                      <a:pt x="2358" y="22"/>
                      <a:pt x="2267" y="75"/>
                      <a:pt x="2220" y="135"/>
                    </a:cubicBezTo>
                    <a:cubicBezTo>
                      <a:pt x="2173" y="195"/>
                      <a:pt x="2140" y="282"/>
                      <a:pt x="2100" y="360"/>
                    </a:cubicBezTo>
                    <a:cubicBezTo>
                      <a:pt x="2060" y="438"/>
                      <a:pt x="2015" y="520"/>
                      <a:pt x="1980" y="600"/>
                    </a:cubicBezTo>
                    <a:cubicBezTo>
                      <a:pt x="1945" y="680"/>
                      <a:pt x="1957" y="758"/>
                      <a:pt x="1890" y="840"/>
                    </a:cubicBezTo>
                    <a:cubicBezTo>
                      <a:pt x="1823" y="922"/>
                      <a:pt x="1660" y="1038"/>
                      <a:pt x="1575" y="1095"/>
                    </a:cubicBezTo>
                    <a:cubicBezTo>
                      <a:pt x="1490" y="1152"/>
                      <a:pt x="1467" y="1164"/>
                      <a:pt x="1380" y="1185"/>
                    </a:cubicBezTo>
                    <a:cubicBezTo>
                      <a:pt x="1293" y="1206"/>
                      <a:pt x="1164" y="1205"/>
                      <a:pt x="1049" y="1221"/>
                    </a:cubicBezTo>
                    <a:cubicBezTo>
                      <a:pt x="934" y="1237"/>
                      <a:pt x="785" y="1264"/>
                      <a:pt x="690" y="1283"/>
                    </a:cubicBezTo>
                    <a:cubicBezTo>
                      <a:pt x="595" y="1302"/>
                      <a:pt x="557" y="1289"/>
                      <a:pt x="480" y="1335"/>
                    </a:cubicBezTo>
                    <a:cubicBezTo>
                      <a:pt x="403" y="1381"/>
                      <a:pt x="305" y="1452"/>
                      <a:pt x="225" y="1560"/>
                    </a:cubicBezTo>
                    <a:cubicBezTo>
                      <a:pt x="145" y="1668"/>
                      <a:pt x="47" y="1893"/>
                      <a:pt x="0" y="19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6"/>
              <p:cNvSpPr>
                <a:spLocks noChangeAspect="1"/>
              </p:cNvSpPr>
              <p:nvPr/>
            </p:nvSpPr>
            <p:spPr bwMode="auto">
              <a:xfrm>
                <a:off x="3365" y="4922"/>
                <a:ext cx="2794" cy="2336"/>
              </a:xfrm>
              <a:custGeom>
                <a:avLst/>
                <a:gdLst>
                  <a:gd name="T0" fmla="*/ 2342 w 2342"/>
                  <a:gd name="T1" fmla="*/ 0 h 1957"/>
                  <a:gd name="T2" fmla="*/ 2220 w 2342"/>
                  <a:gd name="T3" fmla="*/ 112 h 1957"/>
                  <a:gd name="T4" fmla="*/ 2100 w 2342"/>
                  <a:gd name="T5" fmla="*/ 337 h 1957"/>
                  <a:gd name="T6" fmla="*/ 1980 w 2342"/>
                  <a:gd name="T7" fmla="*/ 577 h 1957"/>
                  <a:gd name="T8" fmla="*/ 1890 w 2342"/>
                  <a:gd name="T9" fmla="*/ 817 h 1957"/>
                  <a:gd name="T10" fmla="*/ 1575 w 2342"/>
                  <a:gd name="T11" fmla="*/ 1072 h 1957"/>
                  <a:gd name="T12" fmla="*/ 1380 w 2342"/>
                  <a:gd name="T13" fmla="*/ 1162 h 1957"/>
                  <a:gd name="T14" fmla="*/ 1058 w 2342"/>
                  <a:gd name="T15" fmla="*/ 1282 h 1957"/>
                  <a:gd name="T16" fmla="*/ 699 w 2342"/>
                  <a:gd name="T17" fmla="*/ 1320 h 1957"/>
                  <a:gd name="T18" fmla="*/ 377 w 2342"/>
                  <a:gd name="T19" fmla="*/ 1410 h 1957"/>
                  <a:gd name="T20" fmla="*/ 225 w 2342"/>
                  <a:gd name="T21" fmla="*/ 1537 h 1957"/>
                  <a:gd name="T22" fmla="*/ 0 w 2342"/>
                  <a:gd name="T23" fmla="*/ 1957 h 1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42" h="1957">
                    <a:moveTo>
                      <a:pt x="2342" y="0"/>
                    </a:moveTo>
                    <a:cubicBezTo>
                      <a:pt x="2321" y="19"/>
                      <a:pt x="2260" y="56"/>
                      <a:pt x="2220" y="112"/>
                    </a:cubicBezTo>
                    <a:cubicBezTo>
                      <a:pt x="2180" y="168"/>
                      <a:pt x="2140" y="259"/>
                      <a:pt x="2100" y="337"/>
                    </a:cubicBezTo>
                    <a:cubicBezTo>
                      <a:pt x="2060" y="415"/>
                      <a:pt x="2015" y="497"/>
                      <a:pt x="1980" y="577"/>
                    </a:cubicBezTo>
                    <a:cubicBezTo>
                      <a:pt x="1945" y="657"/>
                      <a:pt x="1957" y="735"/>
                      <a:pt x="1890" y="817"/>
                    </a:cubicBezTo>
                    <a:cubicBezTo>
                      <a:pt x="1823" y="899"/>
                      <a:pt x="1660" y="1015"/>
                      <a:pt x="1575" y="1072"/>
                    </a:cubicBezTo>
                    <a:cubicBezTo>
                      <a:pt x="1490" y="1129"/>
                      <a:pt x="1466" y="1127"/>
                      <a:pt x="1380" y="1162"/>
                    </a:cubicBezTo>
                    <a:cubicBezTo>
                      <a:pt x="1294" y="1197"/>
                      <a:pt x="1171" y="1256"/>
                      <a:pt x="1058" y="1282"/>
                    </a:cubicBezTo>
                    <a:cubicBezTo>
                      <a:pt x="945" y="1308"/>
                      <a:pt x="812" y="1299"/>
                      <a:pt x="699" y="1320"/>
                    </a:cubicBezTo>
                    <a:cubicBezTo>
                      <a:pt x="586" y="1341"/>
                      <a:pt x="456" y="1374"/>
                      <a:pt x="377" y="1410"/>
                    </a:cubicBezTo>
                    <a:cubicBezTo>
                      <a:pt x="298" y="1446"/>
                      <a:pt x="288" y="1446"/>
                      <a:pt x="225" y="1537"/>
                    </a:cubicBezTo>
                    <a:cubicBezTo>
                      <a:pt x="162" y="1628"/>
                      <a:pt x="47" y="1870"/>
                      <a:pt x="0" y="1957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18" name="Object 17"/>
              <p:cNvGraphicFramePr>
                <a:graphicFrameLocks noChangeAspect="1"/>
              </p:cNvGraphicFramePr>
              <p:nvPr/>
            </p:nvGraphicFramePr>
            <p:xfrm>
              <a:off x="7463" y="5783"/>
              <a:ext cx="204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76" name="Equation" r:id="rId7" imgW="114120" imgH="126720" progId="Equation.3">
                      <p:embed/>
                    </p:oleObj>
                  </mc:Choice>
                  <mc:Fallback>
                    <p:oleObj name="Equation" r:id="rId7" imgW="114120" imgH="126720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3" y="5783"/>
                            <a:ext cx="204" cy="2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Freeform 28"/>
              <p:cNvSpPr>
                <a:spLocks noChangeAspect="1"/>
              </p:cNvSpPr>
              <p:nvPr/>
            </p:nvSpPr>
            <p:spPr bwMode="auto">
              <a:xfrm>
                <a:off x="5047" y="4923"/>
                <a:ext cx="457" cy="711"/>
              </a:xfrm>
              <a:custGeom>
                <a:avLst/>
                <a:gdLst>
                  <a:gd name="T0" fmla="*/ 0 w 383"/>
                  <a:gd name="T1" fmla="*/ 0 h 715"/>
                  <a:gd name="T2" fmla="*/ 75 w 383"/>
                  <a:gd name="T3" fmla="*/ 255 h 715"/>
                  <a:gd name="T4" fmla="*/ 161 w 383"/>
                  <a:gd name="T5" fmla="*/ 337 h 715"/>
                  <a:gd name="T6" fmla="*/ 195 w 383"/>
                  <a:gd name="T7" fmla="*/ 188 h 715"/>
                  <a:gd name="T8" fmla="*/ 255 w 383"/>
                  <a:gd name="T9" fmla="*/ 263 h 715"/>
                  <a:gd name="T10" fmla="*/ 323 w 383"/>
                  <a:gd name="T11" fmla="*/ 461 h 715"/>
                  <a:gd name="T12" fmla="*/ 383 w 383"/>
                  <a:gd name="T13" fmla="*/ 715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3" h="715">
                    <a:moveTo>
                      <a:pt x="0" y="0"/>
                    </a:moveTo>
                    <a:cubicBezTo>
                      <a:pt x="12" y="42"/>
                      <a:pt x="48" y="199"/>
                      <a:pt x="75" y="255"/>
                    </a:cubicBezTo>
                    <a:cubicBezTo>
                      <a:pt x="102" y="311"/>
                      <a:pt x="141" y="348"/>
                      <a:pt x="161" y="337"/>
                    </a:cubicBezTo>
                    <a:cubicBezTo>
                      <a:pt x="181" y="326"/>
                      <a:pt x="179" y="200"/>
                      <a:pt x="195" y="188"/>
                    </a:cubicBezTo>
                    <a:cubicBezTo>
                      <a:pt x="211" y="176"/>
                      <a:pt x="234" y="218"/>
                      <a:pt x="255" y="263"/>
                    </a:cubicBezTo>
                    <a:cubicBezTo>
                      <a:pt x="276" y="308"/>
                      <a:pt x="302" y="386"/>
                      <a:pt x="323" y="461"/>
                    </a:cubicBezTo>
                    <a:cubicBezTo>
                      <a:pt x="344" y="536"/>
                      <a:pt x="371" y="662"/>
                      <a:pt x="383" y="715"/>
                    </a:cubicBez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4832" y="4594"/>
                <a:ext cx="415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d</a:t>
                </a:r>
                <a:r>
                  <a:rPr kumimoji="0" lang="en-US" alt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V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'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3121" y="5883"/>
                <a:ext cx="415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sym typeface="Symbol" panose="05050102010706020507" pitchFamily="18" charset="2"/>
                  </a:rPr>
                  <a:t></a:t>
                </a:r>
                <a:r>
                  <a:rPr kumimoji="0" lang="en-US" altLang="en-US" sz="24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V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2892" y="6427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V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'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23" name="Object 22"/>
              <p:cNvGraphicFramePr>
                <a:graphicFrameLocks noChangeAspect="1"/>
              </p:cNvGraphicFramePr>
              <p:nvPr/>
            </p:nvGraphicFramePr>
            <p:xfrm>
              <a:off x="9239" y="4742"/>
              <a:ext cx="539" cy="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77" name="Equation" r:id="rId9" imgW="317160" imgH="203040" progId="Equation.3">
                      <p:embed/>
                    </p:oleObj>
                  </mc:Choice>
                  <mc:Fallback>
                    <p:oleObj name="Equation" r:id="rId9" imgW="317160" imgH="203040" progId="Equation.3">
                      <p:embed/>
                      <p:pic>
                        <p:nvPicPr>
                          <p:cNvPr id="0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39" y="4742"/>
                            <a:ext cx="539" cy="3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2913" y="7766"/>
                <a:ext cx="6702" cy="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alt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الشكل</a:t>
                </a:r>
                <a:r>
                  <a:rPr kumimoji="0" lang="en-US" alt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-:(4-1)</a:t>
                </a:r>
                <a:r>
                  <a: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ar-SA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المجال الكهربائي الناتج عن شحنة حجمية</a:t>
                </a:r>
                <a:r>
                  <a: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endPara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27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79" y="248195"/>
            <a:ext cx="10868297" cy="257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2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مثال </a:t>
            </a:r>
            <a:r>
              <a:rPr lang="en-US" sz="2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-:(1-1)</a:t>
            </a:r>
            <a:r>
              <a:rPr lang="ar-S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يبين الشكل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ar-S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ثـلاث شحنـات نقطيـة </a:t>
            </a:r>
            <a:r>
              <a:rPr lang="ar-JO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موضوعــة </a:t>
            </a:r>
            <a:r>
              <a:rPr lang="ar-S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فـي الفـراغ، الأولى 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cap="al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عند النقطة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(1, 0, 0)</a:t>
            </a:r>
            <a:r>
              <a:rPr lang="ar-S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والثانية 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- 2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ar-S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عند النقطة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(0, 0, 0)</a:t>
            </a:r>
            <a:r>
              <a:rPr lang="ar-S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والثالثة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ar-S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عند النقطة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(-1, 0, 0)</a:t>
            </a:r>
            <a:r>
              <a:rPr lang="ar-S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أوجد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-: 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A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القوة التي تؤثر بها الشحنة الأولى على كل من الشحنة الثانية والثالثة. 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(ii)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ناتج القوة التي تؤثر بها الشحنة الثانية والشحنة الثالثة على الشحنة الأولى.  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(iii)</a:t>
            </a:r>
            <a:r>
              <a:rPr lang="ar-S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المجال الكهربائي الناتج عن هذه الشحنات عند النقطة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(x, y, z) </a:t>
            </a:r>
            <a:r>
              <a:rPr lang="ar-JO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</a:t>
            </a:r>
            <a:r>
              <a:rPr lang="ar-S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لنقطة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(0,0,1)</a:t>
            </a:r>
            <a:r>
              <a:rPr lang="ar-S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والنقطة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(2,0,0)</a:t>
            </a:r>
            <a:r>
              <a:rPr lang="ar-S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10305" y="2364378"/>
            <a:ext cx="6527844" cy="4167052"/>
            <a:chOff x="2157" y="8974"/>
            <a:chExt cx="6812" cy="4730"/>
          </a:xfrm>
        </p:grpSpPr>
        <p:sp>
          <p:nvSpPr>
            <p:cNvPr id="6" name="Line 4"/>
            <p:cNvSpPr>
              <a:spLocks noChangeAspect="1" noChangeShapeType="1"/>
            </p:cNvSpPr>
            <p:nvPr/>
          </p:nvSpPr>
          <p:spPr bwMode="auto">
            <a:xfrm>
              <a:off x="5483" y="9075"/>
              <a:ext cx="0" cy="2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 flipH="1">
              <a:off x="2315" y="11705"/>
              <a:ext cx="3159" cy="1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>
              <a:off x="5483" y="11705"/>
              <a:ext cx="34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" name="Text Box 7"/>
            <p:cNvSpPr txBox="1">
              <a:spLocks noChangeAspect="1" noChangeArrowheads="1"/>
            </p:cNvSpPr>
            <p:nvPr/>
          </p:nvSpPr>
          <p:spPr bwMode="auto">
            <a:xfrm>
              <a:off x="2157" y="13157"/>
              <a:ext cx="252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x</a:t>
              </a:r>
              <a:endPara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8"/>
            <p:cNvSpPr txBox="1">
              <a:spLocks noChangeAspect="1" noChangeArrowheads="1"/>
            </p:cNvSpPr>
            <p:nvPr/>
          </p:nvSpPr>
          <p:spPr bwMode="auto">
            <a:xfrm>
              <a:off x="8655" y="11276"/>
              <a:ext cx="252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y</a:t>
              </a:r>
              <a:endPara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9"/>
            <p:cNvSpPr txBox="1">
              <a:spLocks noChangeAspect="1" noChangeArrowheads="1"/>
            </p:cNvSpPr>
            <p:nvPr/>
          </p:nvSpPr>
          <p:spPr bwMode="auto">
            <a:xfrm>
              <a:off x="5558" y="8974"/>
              <a:ext cx="252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z</a:t>
              </a:r>
              <a:endPara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Line 10"/>
            <p:cNvSpPr>
              <a:spLocks noChangeAspect="1" noChangeShapeType="1"/>
            </p:cNvSpPr>
            <p:nvPr/>
          </p:nvSpPr>
          <p:spPr bwMode="auto">
            <a:xfrm flipH="1">
              <a:off x="5516" y="10601"/>
              <a:ext cx="1714" cy="10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" name="Oval 11"/>
            <p:cNvSpPr>
              <a:spLocks noChangeAspect="1" noChangeArrowheads="1"/>
            </p:cNvSpPr>
            <p:nvPr/>
          </p:nvSpPr>
          <p:spPr bwMode="auto">
            <a:xfrm>
              <a:off x="6684" y="10845"/>
              <a:ext cx="104" cy="1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" name="Oval 12"/>
            <p:cNvSpPr>
              <a:spLocks noChangeAspect="1" noChangeArrowheads="1"/>
            </p:cNvSpPr>
            <p:nvPr/>
          </p:nvSpPr>
          <p:spPr bwMode="auto">
            <a:xfrm>
              <a:off x="4164" y="12441"/>
              <a:ext cx="103" cy="1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2794" y="13309"/>
              <a:ext cx="104" cy="1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" name="Oval 14"/>
            <p:cNvSpPr>
              <a:spLocks noChangeAspect="1" noChangeArrowheads="1"/>
            </p:cNvSpPr>
            <p:nvPr/>
          </p:nvSpPr>
          <p:spPr bwMode="auto">
            <a:xfrm>
              <a:off x="5441" y="10175"/>
              <a:ext cx="103" cy="1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" name="Text Box 15"/>
            <p:cNvSpPr txBox="1">
              <a:spLocks noChangeAspect="1" noChangeArrowheads="1"/>
            </p:cNvSpPr>
            <p:nvPr/>
          </p:nvSpPr>
          <p:spPr bwMode="auto">
            <a:xfrm>
              <a:off x="6860" y="10822"/>
              <a:ext cx="11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(-1, 0, 0)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16"/>
            <p:cNvSpPr txBox="1">
              <a:spLocks noChangeAspect="1" noChangeArrowheads="1"/>
            </p:cNvSpPr>
            <p:nvPr/>
          </p:nvSpPr>
          <p:spPr bwMode="auto">
            <a:xfrm>
              <a:off x="4407" y="12377"/>
              <a:ext cx="992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(1, 0, 0)</a:t>
              </a:r>
              <a:endPara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17"/>
            <p:cNvSpPr txBox="1">
              <a:spLocks noChangeAspect="1" noChangeArrowheads="1"/>
            </p:cNvSpPr>
            <p:nvPr/>
          </p:nvSpPr>
          <p:spPr bwMode="auto">
            <a:xfrm>
              <a:off x="2979" y="13301"/>
              <a:ext cx="1445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P</a:t>
              </a:r>
              <a:r>
                <a:rPr kumimoji="0" lang="en-US" altLang="en-US" sz="20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3  </a:t>
              </a: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(2, 0, 0)</a:t>
              </a:r>
              <a:endPara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 Box 18"/>
            <p:cNvSpPr txBox="1">
              <a:spLocks noChangeAspect="1" noChangeArrowheads="1"/>
            </p:cNvSpPr>
            <p:nvPr/>
          </p:nvSpPr>
          <p:spPr bwMode="auto">
            <a:xfrm>
              <a:off x="5567" y="9755"/>
              <a:ext cx="13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P</a:t>
              </a:r>
              <a:r>
                <a:rPr kumimoji="0" lang="en-US" altLang="en-US" sz="20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2 </a:t>
              </a: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(0, 0, 1)</a:t>
              </a:r>
              <a:endPara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Oval 19"/>
            <p:cNvSpPr>
              <a:spLocks noChangeAspect="1" noChangeArrowheads="1"/>
            </p:cNvSpPr>
            <p:nvPr/>
          </p:nvSpPr>
          <p:spPr bwMode="auto">
            <a:xfrm>
              <a:off x="5441" y="11646"/>
              <a:ext cx="103" cy="1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" name="Oval 20"/>
            <p:cNvSpPr>
              <a:spLocks noChangeAspect="1" noChangeArrowheads="1"/>
            </p:cNvSpPr>
            <p:nvPr/>
          </p:nvSpPr>
          <p:spPr bwMode="auto">
            <a:xfrm>
              <a:off x="3240" y="10175"/>
              <a:ext cx="103" cy="1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" name="Text Box 21"/>
            <p:cNvSpPr txBox="1">
              <a:spLocks noChangeAspect="1" noChangeArrowheads="1"/>
            </p:cNvSpPr>
            <p:nvPr/>
          </p:nvSpPr>
          <p:spPr bwMode="auto">
            <a:xfrm>
              <a:off x="3240" y="9755"/>
              <a:ext cx="144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P</a:t>
              </a:r>
              <a:r>
                <a:rPr kumimoji="0" lang="en-US" altLang="en-US" sz="20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1  </a:t>
              </a: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(x, y, z)</a:t>
              </a:r>
              <a:endPara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Arc 22"/>
            <p:cNvSpPr>
              <a:spLocks noChangeAspect="1"/>
            </p:cNvSpPr>
            <p:nvPr/>
          </p:nvSpPr>
          <p:spPr bwMode="auto">
            <a:xfrm flipH="1">
              <a:off x="6718" y="10402"/>
              <a:ext cx="142" cy="4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" name="Text Box 23"/>
            <p:cNvSpPr txBox="1">
              <a:spLocks noChangeAspect="1" noChangeArrowheads="1"/>
            </p:cNvSpPr>
            <p:nvPr/>
          </p:nvSpPr>
          <p:spPr bwMode="auto">
            <a:xfrm>
              <a:off x="6907" y="10070"/>
              <a:ext cx="1327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q</a:t>
              </a:r>
              <a:r>
                <a:rPr kumimoji="0" lang="en-US" altLang="en-US" sz="20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3</a:t>
              </a: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 = 1 n C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Arc 24"/>
            <p:cNvSpPr>
              <a:spLocks noChangeAspect="1"/>
            </p:cNvSpPr>
            <p:nvPr/>
          </p:nvSpPr>
          <p:spPr bwMode="auto">
            <a:xfrm rot="7833962" flipV="1">
              <a:off x="5545" y="11793"/>
              <a:ext cx="143" cy="4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" name="Text Box 25"/>
            <p:cNvSpPr txBox="1">
              <a:spLocks noChangeAspect="1" noChangeArrowheads="1"/>
            </p:cNvSpPr>
            <p:nvPr/>
          </p:nvSpPr>
          <p:spPr bwMode="auto">
            <a:xfrm>
              <a:off x="5785" y="11982"/>
              <a:ext cx="132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q</a:t>
              </a:r>
              <a:r>
                <a:rPr kumimoji="0" lang="en-US" altLang="en-US" sz="20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2</a:t>
              </a: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 = -2 n C</a:t>
              </a:r>
              <a:endPara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Text Box 26"/>
            <p:cNvSpPr txBox="1">
              <a:spLocks noChangeAspect="1" noChangeArrowheads="1"/>
            </p:cNvSpPr>
            <p:nvPr/>
          </p:nvSpPr>
          <p:spPr bwMode="auto">
            <a:xfrm>
              <a:off x="2408" y="12091"/>
              <a:ext cx="1285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q</a:t>
              </a:r>
              <a:r>
                <a:rPr kumimoji="0" lang="en-US" altLang="en-US" sz="20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1</a:t>
              </a: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 = 1 n C</a:t>
              </a:r>
              <a:endPara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Arc 27"/>
            <p:cNvSpPr>
              <a:spLocks noChangeAspect="1"/>
            </p:cNvSpPr>
            <p:nvPr/>
          </p:nvSpPr>
          <p:spPr bwMode="auto">
            <a:xfrm rot="16213257" flipV="1">
              <a:off x="3840" y="12213"/>
              <a:ext cx="143" cy="4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6764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26" y="587830"/>
            <a:ext cx="10717116" cy="540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3" y="444137"/>
            <a:ext cx="10515600" cy="59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829" y="268693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مثال 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-:(2-1)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يبين الشكل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سلكاً موصلاً طويلاً يحمل شحنة خطية كثافتها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C/m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وموضوع باتجاه 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المحور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z   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في  الهواء،  أوجد  المجال  الكهربائي  الناتج  عن هذا السلك عند النقطة </a:t>
            </a:r>
            <a:r>
              <a:rPr lang="en-US" sz="2400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(0, y, 0)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322729" y="1402835"/>
            <a:ext cx="7746119" cy="4946060"/>
            <a:chOff x="2103" y="2545"/>
            <a:chExt cx="8879" cy="5368"/>
          </a:xfrm>
        </p:grpSpPr>
        <p:sp>
          <p:nvSpPr>
            <p:cNvPr id="4" name="Text Box 3"/>
            <p:cNvSpPr txBox="1">
              <a:spLocks noChangeAspect="1" noChangeArrowheads="1"/>
            </p:cNvSpPr>
            <p:nvPr/>
          </p:nvSpPr>
          <p:spPr bwMode="auto">
            <a:xfrm>
              <a:off x="4759" y="2545"/>
              <a:ext cx="29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sym typeface="Symbol" panose="05050102010706020507" pitchFamily="18" charset="2"/>
                </a:rPr>
                <a:t>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4"/>
            <p:cNvSpPr txBox="1">
              <a:spLocks noChangeAspect="1" noChangeArrowheads="1"/>
            </p:cNvSpPr>
            <p:nvPr/>
          </p:nvSpPr>
          <p:spPr bwMode="auto">
            <a:xfrm>
              <a:off x="5112" y="7106"/>
              <a:ext cx="587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الشكل</a:t>
              </a: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-:(6-1)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ar-SA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سلك موصل طويل مشحون وموضوع على المحور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z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.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Line 5"/>
            <p:cNvSpPr>
              <a:spLocks noChangeAspect="1" noChangeShapeType="1"/>
            </p:cNvSpPr>
            <p:nvPr/>
          </p:nvSpPr>
          <p:spPr bwMode="auto">
            <a:xfrm>
              <a:off x="4675" y="3112"/>
              <a:ext cx="0" cy="22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Aspect="1" noChangeShapeType="1"/>
            </p:cNvSpPr>
            <p:nvPr/>
          </p:nvSpPr>
          <p:spPr bwMode="auto">
            <a:xfrm flipH="1">
              <a:off x="2172" y="5371"/>
              <a:ext cx="2483" cy="17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Aspect="1" noChangeShapeType="1"/>
            </p:cNvSpPr>
            <p:nvPr/>
          </p:nvSpPr>
          <p:spPr bwMode="auto">
            <a:xfrm>
              <a:off x="4655" y="5371"/>
              <a:ext cx="309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2103" y="6765"/>
              <a:ext cx="21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x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7835" y="5135"/>
              <a:ext cx="21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y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4772" y="3040"/>
              <a:ext cx="21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z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Line 11"/>
            <p:cNvSpPr>
              <a:spLocks noChangeAspect="1" noChangeShapeType="1"/>
            </p:cNvSpPr>
            <p:nvPr/>
          </p:nvSpPr>
          <p:spPr bwMode="auto">
            <a:xfrm flipH="1" flipV="1">
              <a:off x="4675" y="2627"/>
              <a:ext cx="0" cy="4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Aspect="1" noChangeShapeType="1"/>
            </p:cNvSpPr>
            <p:nvPr/>
          </p:nvSpPr>
          <p:spPr bwMode="auto">
            <a:xfrm flipH="1" flipV="1">
              <a:off x="4655" y="7274"/>
              <a:ext cx="0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Aspect="1" noChangeShapeType="1"/>
            </p:cNvSpPr>
            <p:nvPr/>
          </p:nvSpPr>
          <p:spPr bwMode="auto">
            <a:xfrm>
              <a:off x="4569" y="3718"/>
              <a:ext cx="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Aspect="1" noChangeShapeType="1"/>
            </p:cNvSpPr>
            <p:nvPr/>
          </p:nvSpPr>
          <p:spPr bwMode="auto">
            <a:xfrm>
              <a:off x="4569" y="3804"/>
              <a:ext cx="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Aspect="1" noChangeShapeType="1"/>
            </p:cNvSpPr>
            <p:nvPr/>
          </p:nvSpPr>
          <p:spPr bwMode="auto">
            <a:xfrm>
              <a:off x="4667" y="3751"/>
              <a:ext cx="2160" cy="16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Aspect="1" noChangeShapeType="1"/>
            </p:cNvSpPr>
            <p:nvPr/>
          </p:nvSpPr>
          <p:spPr bwMode="auto">
            <a:xfrm flipV="1">
              <a:off x="4647" y="5356"/>
              <a:ext cx="2191" cy="16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spect="1" noChangeArrowheads="1"/>
            </p:cNvSpPr>
            <p:nvPr/>
          </p:nvSpPr>
          <p:spPr bwMode="auto">
            <a:xfrm>
              <a:off x="3435" y="6899"/>
              <a:ext cx="1013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(0, 0, -z')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18"/>
            <p:cNvSpPr txBox="1">
              <a:spLocks noChangeAspect="1" noChangeArrowheads="1"/>
            </p:cNvSpPr>
            <p:nvPr/>
          </p:nvSpPr>
          <p:spPr bwMode="auto">
            <a:xfrm>
              <a:off x="3901" y="3578"/>
              <a:ext cx="912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(0, 0, z')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Arc 19"/>
            <p:cNvSpPr>
              <a:spLocks noChangeAspect="1"/>
            </p:cNvSpPr>
            <p:nvPr/>
          </p:nvSpPr>
          <p:spPr bwMode="auto">
            <a:xfrm flipH="1">
              <a:off x="4667" y="3543"/>
              <a:ext cx="351" cy="2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 Box 20"/>
            <p:cNvSpPr txBox="1">
              <a:spLocks noChangeAspect="1" noChangeArrowheads="1"/>
            </p:cNvSpPr>
            <p:nvPr/>
          </p:nvSpPr>
          <p:spPr bwMode="auto">
            <a:xfrm>
              <a:off x="4967" y="3258"/>
              <a:ext cx="78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ρ</a:t>
              </a:r>
              <a:r>
                <a:rPr kumimoji="0" lang="en-US" altLang="en-US" sz="16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L</a:t>
              </a: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 dz'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Arc 21"/>
            <p:cNvSpPr>
              <a:spLocks noChangeAspect="1"/>
            </p:cNvSpPr>
            <p:nvPr/>
          </p:nvSpPr>
          <p:spPr bwMode="auto">
            <a:xfrm flipH="1">
              <a:off x="6148" y="4946"/>
              <a:ext cx="78" cy="3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spect="1" noChangeArrowheads="1"/>
            </p:cNvSpPr>
            <p:nvPr/>
          </p:nvSpPr>
          <p:spPr bwMode="auto">
            <a:xfrm>
              <a:off x="5864" y="4997"/>
              <a:ext cx="195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sym typeface="Symbol" panose="05050102010706020507" pitchFamily="18" charset="2"/>
                </a:rPr>
                <a:t>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Text Box 23"/>
            <p:cNvSpPr txBox="1">
              <a:spLocks noChangeAspect="1" noChangeArrowheads="1"/>
            </p:cNvSpPr>
            <p:nvPr/>
          </p:nvSpPr>
          <p:spPr bwMode="auto">
            <a:xfrm>
              <a:off x="4772" y="7617"/>
              <a:ext cx="296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sym typeface="Symbol" panose="05050102010706020507" pitchFamily="18" charset="2"/>
                </a:rPr>
                <a:t>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Oval 24"/>
            <p:cNvSpPr>
              <a:spLocks noChangeAspect="1" noChangeArrowheads="1"/>
            </p:cNvSpPr>
            <p:nvPr/>
          </p:nvSpPr>
          <p:spPr bwMode="auto">
            <a:xfrm>
              <a:off x="6760" y="5313"/>
              <a:ext cx="74" cy="7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Aspect="1" noChangeShapeType="1"/>
            </p:cNvSpPr>
            <p:nvPr/>
          </p:nvSpPr>
          <p:spPr bwMode="auto">
            <a:xfrm flipV="1">
              <a:off x="6799" y="4670"/>
              <a:ext cx="0" cy="58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none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Aspect="1" noChangeShapeType="1"/>
            </p:cNvSpPr>
            <p:nvPr/>
          </p:nvSpPr>
          <p:spPr bwMode="auto">
            <a:xfrm flipV="1">
              <a:off x="6799" y="5418"/>
              <a:ext cx="0" cy="58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Aspect="1" noChangeShapeType="1"/>
            </p:cNvSpPr>
            <p:nvPr/>
          </p:nvSpPr>
          <p:spPr bwMode="auto">
            <a:xfrm flipV="1">
              <a:off x="6873" y="4935"/>
              <a:ext cx="468" cy="36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none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Aspect="1" noChangeShapeType="1"/>
            </p:cNvSpPr>
            <p:nvPr/>
          </p:nvSpPr>
          <p:spPr bwMode="auto">
            <a:xfrm>
              <a:off x="6827" y="5395"/>
              <a:ext cx="467" cy="36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none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Aspect="1" noChangeShapeType="1"/>
            </p:cNvSpPr>
            <p:nvPr/>
          </p:nvSpPr>
          <p:spPr bwMode="auto">
            <a:xfrm flipV="1">
              <a:off x="6877" y="5323"/>
              <a:ext cx="39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Aspect="1" noChangeShapeType="1"/>
            </p:cNvSpPr>
            <p:nvPr/>
          </p:nvSpPr>
          <p:spPr bwMode="auto">
            <a:xfrm flipV="1">
              <a:off x="6877" y="5429"/>
              <a:ext cx="39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7345" y="4650"/>
            <a:ext cx="380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5" name="Equation" r:id="rId3" imgW="228600" imgH="177480" progId="Equation.3">
                    <p:embed/>
                  </p:oleObj>
                </mc:Choice>
                <mc:Fallback>
                  <p:oleObj name="Equation" r:id="rId3" imgW="228600" imgH="17748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5" y="4650"/>
                          <a:ext cx="380" cy="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32"/>
            <p:cNvSpPr txBox="1">
              <a:spLocks noChangeAspect="1" noChangeArrowheads="1"/>
            </p:cNvSpPr>
            <p:nvPr/>
          </p:nvSpPr>
          <p:spPr bwMode="auto">
            <a:xfrm>
              <a:off x="5376" y="5371"/>
              <a:ext cx="881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P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(0, y, 0)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Line 33"/>
            <p:cNvSpPr>
              <a:spLocks noChangeAspect="1" noChangeShapeType="1"/>
            </p:cNvSpPr>
            <p:nvPr/>
          </p:nvSpPr>
          <p:spPr bwMode="auto">
            <a:xfrm flipH="1">
              <a:off x="6125" y="5395"/>
              <a:ext cx="569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 Box 34"/>
            <p:cNvSpPr txBox="1">
              <a:spLocks noChangeAspect="1" noChangeArrowheads="1"/>
            </p:cNvSpPr>
            <p:nvPr/>
          </p:nvSpPr>
          <p:spPr bwMode="auto">
            <a:xfrm>
              <a:off x="5465" y="4157"/>
              <a:ext cx="468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R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7341" y="5613"/>
            <a:ext cx="380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6" name="Equation" r:id="rId5" imgW="228600" imgH="177480" progId="Equation.3">
                    <p:embed/>
                  </p:oleObj>
                </mc:Choice>
                <mc:Fallback>
                  <p:oleObj name="Equation" r:id="rId5" imgW="228600" imgH="17748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1" y="5613"/>
                          <a:ext cx="380" cy="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4665" y="3296"/>
              <a:ext cx="0" cy="3776"/>
            </a:xfrm>
            <a:prstGeom prst="line">
              <a:avLst/>
            </a:prstGeom>
            <a:noFill/>
            <a:ln w="603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61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330630"/>
            <a:ext cx="10607040" cy="627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16" y="822960"/>
            <a:ext cx="10373757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0263" y="182881"/>
            <a:ext cx="1114261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r>
              <a:rPr lang="ar-IQ" sz="28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الفصل الأول</a:t>
            </a:r>
          </a:p>
          <a:p>
            <a:pPr algn="ctr" rtl="1">
              <a:lnSpc>
                <a:spcPts val="2200"/>
              </a:lnSpc>
            </a:pPr>
            <a:endParaRPr lang="en-US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ctr" rtl="1">
              <a:lnSpc>
                <a:spcPts val="2200"/>
              </a:lnSpc>
            </a:pPr>
            <a:r>
              <a:rPr lang="ar-SA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المجالات الكهربائية الثابتة مع الزمن</a:t>
            </a:r>
            <a:endParaRPr lang="en-US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ctr" rtl="1">
              <a:lnSpc>
                <a:spcPts val="2200"/>
              </a:lnSpc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 Electric Fields</a:t>
            </a:r>
            <a:endParaRPr lang="en-US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 rtl="1">
              <a:lnSpc>
                <a:spcPts val="2200"/>
              </a:lnSpc>
            </a:pPr>
            <a:r>
              <a:rPr lang="ar-JO" sz="2000" b="1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 rtl="1">
              <a:lnSpc>
                <a:spcPts val="2200"/>
              </a:lnSpc>
            </a:pPr>
            <a:r>
              <a:rPr lang="ar-JO" sz="24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مقدمــــــــــة:-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57200" algn="just" rtl="1"/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البيئة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الحياتية العامة أصبحت بحراً من الإشارات الكهربائية والمغناطيسية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rtl="1"/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من مصادر ذلك على سبيل المثال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-:</a:t>
            </a:r>
            <a:endParaRPr lang="ar-IQ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rtl="1"/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المجالات الناتجة عن خطوط الضغط المنخفض والمتوسط والعالي. 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الإشارات الناتجة عن المحطات الإذاعية والتلفازية  وأجهزة الاتصالات المتنقلة والثابتة. 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الإشعاعات الناتجة عن أجهزة الحاسوب الشخصية. 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المجالات الكهربائية والمغناطيسية التي تولدها أجهزة التلفاز والأجهزة المنزلية المختلفة الأخرى 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Ø"/>
            </a:pP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الإشعاعات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الناتجة عن أنظمة الاتصالات 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الأخرى.</a:t>
            </a:r>
            <a:endParaRPr lang="ar-IQ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1">
              <a:buFontTx/>
              <a:buChar char="-"/>
            </a:pPr>
            <a:endParaRPr lang="ar-IQ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r>
              <a:rPr lang="ar-SA" sz="2400" dirty="0"/>
              <a:t>هذا ما يجعل من الضرورة التعرف على الإشارات والمجالات الكهربائية والمغناطيسية (الكهرومغناطيسية) وفهم ارتباطها مع بعضها ومع المصادر التي تنتجها</a:t>
            </a:r>
            <a:r>
              <a:rPr lang="ar-SA" sz="2400" dirty="0" smtClean="0"/>
              <a:t>.</a:t>
            </a:r>
            <a:endParaRPr lang="ar-IQ" sz="2400" dirty="0" smtClean="0"/>
          </a:p>
          <a:p>
            <a:pPr algn="just" rtl="1"/>
            <a:r>
              <a:rPr lang="ar-SA" sz="2400" dirty="0" smtClean="0"/>
              <a:t> 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IQ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r>
              <a:rPr lang="ar-SA" sz="2400" b="1" dirty="0"/>
              <a:t>الكهرومغناطيسية</a:t>
            </a:r>
            <a:r>
              <a:rPr lang="ar-SA" sz="2400" dirty="0"/>
              <a:t> – باختصار- تصف التفاعل الذي يتم بين الجسيمات المشحونة وبين مجالات كهربائية ومجالات مغناطيسية.</a:t>
            </a:r>
            <a:endParaRPr lang="en-US" sz="2400" dirty="0"/>
          </a:p>
          <a:p>
            <a:pPr algn="just" rtl="1"/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09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38" y="235131"/>
            <a:ext cx="10306594" cy="62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7" y="326571"/>
            <a:ext cx="10672354" cy="620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2" y="431074"/>
            <a:ext cx="10862957" cy="60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26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" y="143692"/>
            <a:ext cx="10763794" cy="65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38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24" y="457199"/>
            <a:ext cx="10633486" cy="6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8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182881"/>
            <a:ext cx="10750731" cy="64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17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70" y="352697"/>
            <a:ext cx="10829108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54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45" y="1084217"/>
            <a:ext cx="11039181" cy="497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12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" y="135657"/>
            <a:ext cx="10750732" cy="65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40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22" y="365759"/>
            <a:ext cx="10721797" cy="58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5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6377" y="796831"/>
            <a:ext cx="83950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rtl="1"/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يمكن تقسيم الكهرومغناطيسية إلى </a:t>
            </a:r>
            <a:r>
              <a:rPr lang="ar-IQ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 rtl="1"/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57200" algn="just" rtl="1"/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الإليكتروستاتيكا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التي تدرس الشحنات الكهربية في حالة السكون </a:t>
            </a:r>
            <a:r>
              <a:rPr lang="ar-IQ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457200" algn="just" rtl="1"/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والإليكتروديناميكا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التي تدرس التفاعل بين الشحنات المتحركة والإشعاع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332" y="3063238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sz="2400" b="1" u="sng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لإليكتروستاتيكا</a:t>
            </a:r>
            <a:r>
              <a:rPr lang="ar-SA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ar-SA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هي </a:t>
            </a:r>
            <a:r>
              <a:rPr lang="ar-SA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النظرية الكلاسيكية للكهرومغناطيسية</a:t>
            </a:r>
            <a:r>
              <a:rPr lang="ar-SA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: تعتمد علي قانون قوى </a:t>
            </a:r>
            <a:r>
              <a:rPr lang="ar-SA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لورنتز</a:t>
            </a:r>
            <a:r>
              <a:rPr lang="ar-SA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ومعادلات ماكسويل .هي دراسة الظواهر المرتبطة بالأجسام المشحونة في حالة السكون ، وهذه الأجسام بالتأكيد تبذل قوي باتجاه بعضها البعض ، كما وصفها قانون كولوم .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92332" y="5144979"/>
            <a:ext cx="10868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الإليكتروديناميكا</a:t>
            </a:r>
            <a:r>
              <a:rPr lang="ar-SA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-SA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هو دراسة الظواهر المرتبطة بالأجسام المشحونة المتحركة . حيث أن الشحنات الكهربية المتحركة تنتج مجال </a:t>
            </a:r>
            <a:r>
              <a:rPr lang="ar-SA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كهربا</a:t>
            </a:r>
            <a:r>
              <a:rPr lang="ar-IQ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ئيا</a:t>
            </a:r>
            <a:r>
              <a:rPr lang="ar-SA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يحيط بها، فإن الإليكتروديناميكا تختص بالآثار الناتجة عن ذلك مثل؛ المغناطيسية و الإشعاع الكهرومغناطيسي و الحث الكهرومغناطيسي.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89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8" y="168604"/>
            <a:ext cx="9953897" cy="65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77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04" y="509453"/>
            <a:ext cx="10953161" cy="58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36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9" y="457202"/>
            <a:ext cx="10787696" cy="61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99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36" y="749082"/>
            <a:ext cx="11164087" cy="54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66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42" y="548640"/>
            <a:ext cx="10483395" cy="5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32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26" y="294374"/>
            <a:ext cx="10493145" cy="638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13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274075"/>
            <a:ext cx="10894423" cy="63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23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2" y="305346"/>
            <a:ext cx="10842172" cy="62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83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304219"/>
            <a:ext cx="10737669" cy="629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42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2" y="195625"/>
            <a:ext cx="10842172" cy="637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899" y="783772"/>
            <a:ext cx="106592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تصنف </a:t>
            </a:r>
            <a:r>
              <a:rPr lang="ar-SA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الإليكتروديناميكا</a:t>
            </a:r>
            <a:r>
              <a:rPr lang="ar-IQ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الى ثلاثة أصناف</a:t>
            </a:r>
            <a:r>
              <a:rPr lang="ar-IQ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rtl="1"/>
            <a:endParaRPr lang="ar-IQ" sz="2400" b="1" u="sng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endParaRPr lang="ar-IQ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</a:pPr>
            <a:r>
              <a:rPr lang="ar-SA" sz="24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إليكتروديناميكا الكلاسيكية</a:t>
            </a:r>
            <a:r>
              <a:rPr lang="ar-SA" sz="24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-SA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وكانت قد شرحت لأول مرة بواسطة جيمس ماكسويل، ومعادلات ماكسويل</a:t>
            </a:r>
            <a:r>
              <a:rPr lang="ar-SA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تصف ظواهر هذا المجال بطريقة جيدة وعامة </a:t>
            </a:r>
            <a:r>
              <a:rPr lang="ar-SA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endParaRPr lang="ar-IQ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</a:pPr>
            <a:r>
              <a:rPr lang="ar-SA" sz="24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الإليكتروديناميكا الكمية</a:t>
            </a:r>
            <a:r>
              <a:rPr lang="ar-IQ" sz="24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-SA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الذي يتضمن قوانين نظرية الكم لشرح تأثير الإشعاع الكهرومغناطيسي علي المادة . ديراك و </a:t>
            </a:r>
            <a:r>
              <a:rPr lang="ar-SA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هايسينبيرج</a:t>
            </a:r>
            <a:r>
              <a:rPr lang="ar-SA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ar-SA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باولي</a:t>
            </a:r>
            <a:r>
              <a:rPr lang="ar-SA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كانوا روادا في صياغة الإليكتروديناميكا </a:t>
            </a:r>
            <a:r>
              <a:rPr lang="ar-SA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الكمية</a:t>
            </a:r>
            <a:r>
              <a:rPr lang="ar-IQ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1"/>
            <a:endParaRPr lang="ar-IQ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</a:pPr>
            <a:r>
              <a:rPr lang="ar-SA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الإليكتروديناميكا النسبية</a:t>
            </a:r>
            <a:r>
              <a:rPr lang="ar-IQ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تفسر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التصحيحات التي تجريها نظرية النسبية علي سرعة الجسيمات المشحونة عندما تقترب من سرعة الضوء 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04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" y="312148"/>
            <a:ext cx="11032264" cy="627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44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9" y="359908"/>
            <a:ext cx="10848158" cy="633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49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89" y="246289"/>
            <a:ext cx="10384972" cy="6206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095" y="6348549"/>
            <a:ext cx="2275466" cy="4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23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5" y="130629"/>
            <a:ext cx="10891215" cy="63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89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6" y="306843"/>
            <a:ext cx="11155680" cy="638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90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11" y="872217"/>
            <a:ext cx="10756489" cy="48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96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374197"/>
            <a:ext cx="10926536" cy="62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82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4" y="1377043"/>
            <a:ext cx="10936742" cy="31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67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80" y="612457"/>
            <a:ext cx="10538004" cy="58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05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65" y="739413"/>
            <a:ext cx="10313475" cy="43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83415" y="211296"/>
            <a:ext cx="11013141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-:</a:t>
            </a: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1-1</a:t>
            </a:r>
            <a:r>
              <a:rPr kumimoji="0" lang="ar-SA" alt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الشحنات الكهربائية </a:t>
            </a: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Electric Charges    </a:t>
            </a:r>
            <a:endParaRPr kumimoji="0" lang="ar-IQ" alt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تتكون المواد من ذرات وتتكون الذرة من نواة تحوي على نيترونات وهي أجسام غير مشحونة وبروتونات،  وزن البروتون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1.67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en-US" alt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-27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kg </a:t>
            </a: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، وهـي أجسام اصطلح علـى اعتبار أن شحنتهـا موجبة</a:t>
            </a:r>
            <a:r>
              <a:rPr kumimoji="0" lang="ar-IQ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(+)</a:t>
            </a:r>
            <a:r>
              <a:rPr kumimoji="0" lang="ar-IQ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 </a:t>
            </a:r>
            <a:endParaRPr kumimoji="0" lang="ar-IQ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يدور حول النواة مجموعة من الإلكترونات في مدارات مختلفة ، وزن الإلكترون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9.11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en-US" alt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-31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kg </a:t>
            </a: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، وهي أجسام اصطلح على أخذ شحنتها سالبة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(-) </a:t>
            </a: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،  وتستخدم وحدة </a:t>
            </a:r>
            <a:r>
              <a:rPr kumimoji="0" lang="ar-SA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الكولومب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 </a:t>
            </a:r>
            <a:r>
              <a:rPr kumimoji="0" lang="ar-IQ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للتعبير عن قيمة هذه الشحنات علماً بأن القيمة العددية لشحنة البروتون هي نفسها لشحنة الإلكترون أو  </a:t>
            </a:r>
            <a:r>
              <a:rPr kumimoji="0" lang="ar-IQ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.</a:t>
            </a:r>
            <a:endParaRPr kumimoji="0" lang="ar-SA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329843"/>
              </p:ext>
            </p:extLst>
          </p:nvPr>
        </p:nvGraphicFramePr>
        <p:xfrm>
          <a:off x="3971107" y="3386083"/>
          <a:ext cx="1920684" cy="42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107" y="3386083"/>
                        <a:ext cx="1920684" cy="4261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78558" y="3822982"/>
            <a:ext cx="107179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تمثل هذه البروتونات والإلكترونات الأساس للشحنات الكهربائية (أو المصادر الكهربائية).</a:t>
            </a:r>
            <a:r>
              <a:rPr kumimoji="0" lang="ar-IQ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ويلاحظ ما يلي: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143" y="4538926"/>
            <a:ext cx="110189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rtl="1">
              <a:lnSpc>
                <a:spcPct val="150000"/>
              </a:lnSpc>
            </a:pP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حول الشحنات 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الكهرب</a:t>
            </a:r>
            <a:r>
              <a:rPr lang="ar-IQ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ائ</a:t>
            </a:r>
            <a:r>
              <a:rPr lang="ar-S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ية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خطوط مجال 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كهرب</a:t>
            </a:r>
            <a:r>
              <a:rPr lang="ar-IQ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ائ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خيالية يختلف اتجاهها بنوع الشحنة, كما في الشكل (1-1).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IQ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ب) الشحنات المتشابهة تتنافر والمختلفة تتجاذب.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ج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اقل شحنة 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كهرب</a:t>
            </a:r>
            <a:r>
              <a:rPr lang="ar-IQ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ائ</a:t>
            </a:r>
            <a:r>
              <a:rPr lang="ar-S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ية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هي شحنة الإلكترون أو البروتون.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91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8" y="1332411"/>
            <a:ext cx="10531572" cy="41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27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3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30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64" y="130958"/>
            <a:ext cx="3749108" cy="284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431" descr="fig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23" y="2788704"/>
            <a:ext cx="7262949" cy="368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628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429077" y="6273332"/>
            <a:ext cx="68194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الشكـل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-:(1-1)</a:t>
            </a:r>
            <a:r>
              <a:rPr kumimoji="0" lang="ar-SA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ar-S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أشكال مختلفة لخطوط المجال  كهربائي حول الشحنات الكهربائية.</a:t>
            </a:r>
            <a:endParaRPr kumimoji="0" lang="ar-SA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011" y="130958"/>
            <a:ext cx="3357086" cy="287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72" y="209007"/>
            <a:ext cx="1093361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تأتي مصادر (الشحنات) بأشكال مختلفة  كما يلي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ar-IQ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</a:pP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IQ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شحنة نقطية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-: (Point Charge)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وهي شحنة (أو عدة شحنات) مركزة عند نقطة ( أو مجموعة من النقاط)  ويرمز لها بالرمز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 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ووحداتها كولومب </a:t>
            </a:r>
            <a:r>
              <a:rPr lang="en-US" sz="2400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شحنة خطية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-: (Line Charge)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وهي شحنة موزعة بشكل منتظم أو غير منتظم على خط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ويعبر عنها بكثافة الشحنة الخطية ويرمز لها بالرمز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ar-SA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ووحداتها كولومب/متر أو </a:t>
            </a:r>
            <a:r>
              <a:rPr lang="en-US" sz="2400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شحنة سطحية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-: (Surface Charge)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وهي شحنة موزعة بشكل منتظـم أو غـير منتظم على 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سطح</a:t>
            </a:r>
            <a:r>
              <a:rPr lang="en-US" sz="2400" cap="al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ويعبر عنها بكثافة الشحنة السطحية ويرمـز لها بالرمز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ووحداتها كولومب/متر مربع  أو  </a:t>
            </a:r>
            <a:r>
              <a:rPr lang="en-US" sz="2400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 شحنة حجمية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-: (Volume Charge)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وهي شحنة موزعة بشكل منتظم أو غير منتظم في حجم  </a:t>
            </a:r>
            <a:r>
              <a:rPr lang="en-US" sz="2400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 يعبر عنها بكثافة الشحنة الحجمية ويرمز لها بالرمز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ar-SA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ووحداتها كولومب/متر مكعب أو  </a:t>
            </a:r>
            <a:r>
              <a:rPr lang="en-US" sz="2400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8042" y="5830779"/>
            <a:ext cx="6385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يبين الشكل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هذه الأنماط المختلفة من الشحنات الكهربائية.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38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27917" y="345984"/>
            <a:ext cx="8004357" cy="5571489"/>
            <a:chOff x="2154" y="5515"/>
            <a:chExt cx="7290" cy="514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2154" y="6136"/>
              <a:ext cx="121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 </a:t>
              </a:r>
              <a:r>
                <a:rPr kumimoji="0" lang="ar-SA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شحنات نقطية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5766" y="5773"/>
              <a:ext cx="0" cy="28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H="1">
              <a:off x="3342" y="8593"/>
              <a:ext cx="2418" cy="16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5778" y="8587"/>
              <a:ext cx="34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037" y="5940"/>
              <a:ext cx="2645" cy="1368"/>
            </a:xfrm>
            <a:custGeom>
              <a:avLst/>
              <a:gdLst>
                <a:gd name="T0" fmla="*/ 188 w 2645"/>
                <a:gd name="T1" fmla="*/ 1368 h 1368"/>
                <a:gd name="T2" fmla="*/ 331 w 2645"/>
                <a:gd name="T3" fmla="*/ 987 h 1368"/>
                <a:gd name="T4" fmla="*/ 2175 w 2645"/>
                <a:gd name="T5" fmla="*/ 576 h 1368"/>
                <a:gd name="T6" fmla="*/ 2645 w 2645"/>
                <a:gd name="T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5" h="1368">
                  <a:moveTo>
                    <a:pt x="188" y="1368"/>
                  </a:moveTo>
                  <a:cubicBezTo>
                    <a:pt x="213" y="1305"/>
                    <a:pt x="0" y="1119"/>
                    <a:pt x="331" y="987"/>
                  </a:cubicBezTo>
                  <a:cubicBezTo>
                    <a:pt x="662" y="855"/>
                    <a:pt x="1790" y="741"/>
                    <a:pt x="2175" y="576"/>
                  </a:cubicBezTo>
                  <a:cubicBezTo>
                    <a:pt x="2561" y="412"/>
                    <a:pt x="2602" y="205"/>
                    <a:pt x="2645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-2929017">
              <a:off x="6729" y="7912"/>
              <a:ext cx="2003" cy="1566"/>
            </a:xfrm>
            <a:prstGeom prst="wave">
              <a:avLst>
                <a:gd name="adj1" fmla="val 14019"/>
                <a:gd name="adj2" fmla="val -778"/>
              </a:avLst>
            </a:prstGeom>
            <a:gradFill rotWithShape="0">
              <a:gsLst>
                <a:gs pos="0">
                  <a:srgbClr val="C0C0C0"/>
                </a:gs>
                <a:gs pos="50000">
                  <a:srgbClr val="FFFFFF"/>
                </a:gs>
                <a:gs pos="100000">
                  <a:srgbClr val="C0C0C0"/>
                </a:gs>
              </a:gsLst>
              <a:lin ang="189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spect="1" noChangeArrowheads="1"/>
            </p:cNvSpPr>
            <p:nvPr/>
          </p:nvSpPr>
          <p:spPr bwMode="auto">
            <a:xfrm>
              <a:off x="4194" y="5815"/>
              <a:ext cx="57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spect="1" noChangeArrowheads="1"/>
            </p:cNvSpPr>
            <p:nvPr/>
          </p:nvSpPr>
          <p:spPr bwMode="auto">
            <a:xfrm>
              <a:off x="3708" y="6379"/>
              <a:ext cx="57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1"/>
            <p:cNvSpPr>
              <a:spLocks noChangeAspect="1" noChangeArrowheads="1"/>
            </p:cNvSpPr>
            <p:nvPr/>
          </p:nvSpPr>
          <p:spPr bwMode="auto">
            <a:xfrm>
              <a:off x="3414" y="7084"/>
              <a:ext cx="57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12"/>
            <p:cNvGrpSpPr>
              <a:grpSpLocks noChangeAspect="1"/>
            </p:cNvGrpSpPr>
            <p:nvPr/>
          </p:nvGrpSpPr>
          <p:grpSpPr bwMode="auto">
            <a:xfrm rot="-3971741">
              <a:off x="8478" y="6061"/>
              <a:ext cx="108" cy="108"/>
              <a:chOff x="8610" y="2772"/>
              <a:chExt cx="150" cy="150"/>
            </a:xfrm>
          </p:grpSpPr>
          <p:sp>
            <p:nvSpPr>
              <p:cNvPr id="73" name="Line 13"/>
              <p:cNvSpPr>
                <a:spLocks noChangeAspect="1" noChangeShapeType="1"/>
              </p:cNvSpPr>
              <p:nvPr/>
            </p:nvSpPr>
            <p:spPr bwMode="auto">
              <a:xfrm>
                <a:off x="8682" y="2772"/>
                <a:ext cx="0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4"/>
              <p:cNvSpPr>
                <a:spLocks noChangeAspect="1" noChangeShapeType="1"/>
              </p:cNvSpPr>
              <p:nvPr/>
            </p:nvSpPr>
            <p:spPr bwMode="auto">
              <a:xfrm rot="-5400000">
                <a:off x="8685" y="2772"/>
                <a:ext cx="0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5"/>
            <p:cNvGrpSpPr>
              <a:grpSpLocks noChangeAspect="1"/>
            </p:cNvGrpSpPr>
            <p:nvPr/>
          </p:nvGrpSpPr>
          <p:grpSpPr bwMode="auto">
            <a:xfrm rot="-2523562">
              <a:off x="8310" y="6247"/>
              <a:ext cx="108" cy="108"/>
              <a:chOff x="8610" y="2772"/>
              <a:chExt cx="150" cy="150"/>
            </a:xfrm>
          </p:grpSpPr>
          <p:sp>
            <p:nvSpPr>
              <p:cNvPr id="71" name="Line 16"/>
              <p:cNvSpPr>
                <a:spLocks noChangeAspect="1" noChangeShapeType="1"/>
              </p:cNvSpPr>
              <p:nvPr/>
            </p:nvSpPr>
            <p:spPr bwMode="auto">
              <a:xfrm>
                <a:off x="8682" y="2772"/>
                <a:ext cx="0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17"/>
              <p:cNvSpPr>
                <a:spLocks noChangeAspect="1" noChangeShapeType="1"/>
              </p:cNvSpPr>
              <p:nvPr/>
            </p:nvSpPr>
            <p:spPr bwMode="auto">
              <a:xfrm rot="-5400000">
                <a:off x="8685" y="2772"/>
                <a:ext cx="0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6468" y="6409"/>
              <a:ext cx="1807" cy="405"/>
            </a:xfrm>
            <a:custGeom>
              <a:avLst/>
              <a:gdLst>
                <a:gd name="T0" fmla="*/ 0 w 1807"/>
                <a:gd name="T1" fmla="*/ 405 h 405"/>
                <a:gd name="T2" fmla="*/ 292 w 1807"/>
                <a:gd name="T3" fmla="*/ 330 h 405"/>
                <a:gd name="T4" fmla="*/ 772 w 1807"/>
                <a:gd name="T5" fmla="*/ 255 h 405"/>
                <a:gd name="T6" fmla="*/ 1365 w 1807"/>
                <a:gd name="T7" fmla="*/ 135 h 405"/>
                <a:gd name="T8" fmla="*/ 1605 w 1807"/>
                <a:gd name="T9" fmla="*/ 75 h 405"/>
                <a:gd name="T10" fmla="*/ 1807 w 1807"/>
                <a:gd name="T11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7" h="405">
                  <a:moveTo>
                    <a:pt x="0" y="405"/>
                  </a:moveTo>
                  <a:cubicBezTo>
                    <a:pt x="50" y="393"/>
                    <a:pt x="163" y="355"/>
                    <a:pt x="292" y="330"/>
                  </a:cubicBezTo>
                  <a:cubicBezTo>
                    <a:pt x="421" y="305"/>
                    <a:pt x="593" y="287"/>
                    <a:pt x="772" y="255"/>
                  </a:cubicBezTo>
                  <a:cubicBezTo>
                    <a:pt x="951" y="223"/>
                    <a:pt x="1226" y="165"/>
                    <a:pt x="1365" y="135"/>
                  </a:cubicBezTo>
                  <a:cubicBezTo>
                    <a:pt x="1504" y="105"/>
                    <a:pt x="1531" y="97"/>
                    <a:pt x="1605" y="75"/>
                  </a:cubicBezTo>
                  <a:cubicBezTo>
                    <a:pt x="1679" y="53"/>
                    <a:pt x="1765" y="16"/>
                    <a:pt x="1807" y="0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9"/>
            <p:cNvSpPr>
              <a:spLocks noChangeAspect="1" noChangeShapeType="1"/>
            </p:cNvSpPr>
            <p:nvPr/>
          </p:nvSpPr>
          <p:spPr bwMode="auto">
            <a:xfrm rot="-7096666">
              <a:off x="6324" y="6805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Aspect="1" noChangeShapeType="1"/>
            </p:cNvSpPr>
            <p:nvPr/>
          </p:nvSpPr>
          <p:spPr bwMode="auto">
            <a:xfrm rot="-8434645">
              <a:off x="6174" y="6931"/>
              <a:ext cx="1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21"/>
            <p:cNvGrpSpPr>
              <a:grpSpLocks noChangeAspect="1"/>
            </p:cNvGrpSpPr>
            <p:nvPr/>
          </p:nvGrpSpPr>
          <p:grpSpPr bwMode="auto">
            <a:xfrm rot="-3629691">
              <a:off x="8118" y="8749"/>
              <a:ext cx="108" cy="108"/>
              <a:chOff x="8610" y="2772"/>
              <a:chExt cx="150" cy="150"/>
            </a:xfrm>
          </p:grpSpPr>
          <p:sp>
            <p:nvSpPr>
              <p:cNvPr id="69" name="Line 22"/>
              <p:cNvSpPr>
                <a:spLocks noChangeAspect="1" noChangeShapeType="1"/>
              </p:cNvSpPr>
              <p:nvPr/>
            </p:nvSpPr>
            <p:spPr bwMode="auto">
              <a:xfrm>
                <a:off x="8682" y="2772"/>
                <a:ext cx="0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23"/>
              <p:cNvSpPr>
                <a:spLocks noChangeAspect="1" noChangeShapeType="1"/>
              </p:cNvSpPr>
              <p:nvPr/>
            </p:nvSpPr>
            <p:spPr bwMode="auto">
              <a:xfrm rot="-5400000">
                <a:off x="8685" y="2772"/>
                <a:ext cx="0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24"/>
            <p:cNvGrpSpPr>
              <a:grpSpLocks noChangeAspect="1"/>
            </p:cNvGrpSpPr>
            <p:nvPr/>
          </p:nvGrpSpPr>
          <p:grpSpPr bwMode="auto">
            <a:xfrm rot="-3629691">
              <a:off x="7176" y="8845"/>
              <a:ext cx="108" cy="108"/>
              <a:chOff x="8610" y="2772"/>
              <a:chExt cx="150" cy="150"/>
            </a:xfrm>
          </p:grpSpPr>
          <p:sp>
            <p:nvSpPr>
              <p:cNvPr id="67" name="Line 25"/>
              <p:cNvSpPr>
                <a:spLocks noChangeAspect="1" noChangeShapeType="1"/>
              </p:cNvSpPr>
              <p:nvPr/>
            </p:nvSpPr>
            <p:spPr bwMode="auto">
              <a:xfrm>
                <a:off x="8682" y="2772"/>
                <a:ext cx="0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26"/>
              <p:cNvSpPr>
                <a:spLocks noChangeAspect="1" noChangeShapeType="1"/>
              </p:cNvSpPr>
              <p:nvPr/>
            </p:nvSpPr>
            <p:spPr bwMode="auto">
              <a:xfrm rot="-5400000">
                <a:off x="8685" y="2772"/>
                <a:ext cx="0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2514" y="7921"/>
              <a:ext cx="2424" cy="1247"/>
              <a:chOff x="2349" y="3654"/>
              <a:chExt cx="2424" cy="1247"/>
            </a:xfrm>
          </p:grpSpPr>
          <p:sp>
            <p:nvSpPr>
              <p:cNvPr id="57" name="Freeform 28"/>
              <p:cNvSpPr>
                <a:spLocks/>
              </p:cNvSpPr>
              <p:nvPr/>
            </p:nvSpPr>
            <p:spPr bwMode="auto">
              <a:xfrm>
                <a:off x="2349" y="3789"/>
                <a:ext cx="2424" cy="1110"/>
              </a:xfrm>
              <a:custGeom>
                <a:avLst/>
                <a:gdLst>
                  <a:gd name="T0" fmla="*/ 512 w 2424"/>
                  <a:gd name="T1" fmla="*/ 0 h 1110"/>
                  <a:gd name="T2" fmla="*/ 531 w 2424"/>
                  <a:gd name="T3" fmla="*/ 36 h 1110"/>
                  <a:gd name="T4" fmla="*/ 639 w 2424"/>
                  <a:gd name="T5" fmla="*/ 84 h 1110"/>
                  <a:gd name="T6" fmla="*/ 768 w 2424"/>
                  <a:gd name="T7" fmla="*/ 111 h 1110"/>
                  <a:gd name="T8" fmla="*/ 918 w 2424"/>
                  <a:gd name="T9" fmla="*/ 129 h 1110"/>
                  <a:gd name="T10" fmla="*/ 1074 w 2424"/>
                  <a:gd name="T11" fmla="*/ 138 h 1110"/>
                  <a:gd name="T12" fmla="*/ 1215 w 2424"/>
                  <a:gd name="T13" fmla="*/ 141 h 1110"/>
                  <a:gd name="T14" fmla="*/ 1368 w 2424"/>
                  <a:gd name="T15" fmla="*/ 141 h 1110"/>
                  <a:gd name="T16" fmla="*/ 1533 w 2424"/>
                  <a:gd name="T17" fmla="*/ 126 h 1110"/>
                  <a:gd name="T18" fmla="*/ 1674 w 2424"/>
                  <a:gd name="T19" fmla="*/ 108 h 1110"/>
                  <a:gd name="T20" fmla="*/ 1794 w 2424"/>
                  <a:gd name="T21" fmla="*/ 81 h 1110"/>
                  <a:gd name="T22" fmla="*/ 1887 w 2424"/>
                  <a:gd name="T23" fmla="*/ 51 h 1110"/>
                  <a:gd name="T24" fmla="*/ 1926 w 2424"/>
                  <a:gd name="T25" fmla="*/ 6 h 1110"/>
                  <a:gd name="T26" fmla="*/ 2039 w 2424"/>
                  <a:gd name="T27" fmla="*/ 539 h 1110"/>
                  <a:gd name="T28" fmla="*/ 2403 w 2424"/>
                  <a:gd name="T29" fmla="*/ 906 h 1110"/>
                  <a:gd name="T30" fmla="*/ 2424 w 2424"/>
                  <a:gd name="T31" fmla="*/ 936 h 1110"/>
                  <a:gd name="T32" fmla="*/ 2403 w 2424"/>
                  <a:gd name="T33" fmla="*/ 972 h 1110"/>
                  <a:gd name="T34" fmla="*/ 2310 w 2424"/>
                  <a:gd name="T35" fmla="*/ 1014 h 1110"/>
                  <a:gd name="T36" fmla="*/ 2121 w 2424"/>
                  <a:gd name="T37" fmla="*/ 1053 h 1110"/>
                  <a:gd name="T38" fmla="*/ 1956 w 2424"/>
                  <a:gd name="T39" fmla="*/ 1077 h 1110"/>
                  <a:gd name="T40" fmla="*/ 1668 w 2424"/>
                  <a:gd name="T41" fmla="*/ 1098 h 1110"/>
                  <a:gd name="T42" fmla="*/ 1371 w 2424"/>
                  <a:gd name="T43" fmla="*/ 1110 h 1110"/>
                  <a:gd name="T44" fmla="*/ 1125 w 2424"/>
                  <a:gd name="T45" fmla="*/ 1110 h 1110"/>
                  <a:gd name="T46" fmla="*/ 870 w 2424"/>
                  <a:gd name="T47" fmla="*/ 1104 h 1110"/>
                  <a:gd name="T48" fmla="*/ 681 w 2424"/>
                  <a:gd name="T49" fmla="*/ 1095 h 1110"/>
                  <a:gd name="T50" fmla="*/ 564 w 2424"/>
                  <a:gd name="T51" fmla="*/ 1086 h 1110"/>
                  <a:gd name="T52" fmla="*/ 420 w 2424"/>
                  <a:gd name="T53" fmla="*/ 1071 h 1110"/>
                  <a:gd name="T54" fmla="*/ 261 w 2424"/>
                  <a:gd name="T55" fmla="*/ 1047 h 1110"/>
                  <a:gd name="T56" fmla="*/ 129 w 2424"/>
                  <a:gd name="T57" fmla="*/ 1014 h 1110"/>
                  <a:gd name="T58" fmla="*/ 63 w 2424"/>
                  <a:gd name="T59" fmla="*/ 993 h 1110"/>
                  <a:gd name="T60" fmla="*/ 15 w 2424"/>
                  <a:gd name="T61" fmla="*/ 966 h 1110"/>
                  <a:gd name="T62" fmla="*/ 0 w 2424"/>
                  <a:gd name="T63" fmla="*/ 942 h 1110"/>
                  <a:gd name="T64" fmla="*/ 20 w 2424"/>
                  <a:gd name="T65" fmla="*/ 900 h 1110"/>
                  <a:gd name="T66" fmla="*/ 344 w 2424"/>
                  <a:gd name="T67" fmla="*/ 535 h 1110"/>
                  <a:gd name="T68" fmla="*/ 512 w 2424"/>
                  <a:gd name="T69" fmla="*/ 0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24" h="1110">
                    <a:moveTo>
                      <a:pt x="512" y="0"/>
                    </a:moveTo>
                    <a:lnTo>
                      <a:pt x="531" y="36"/>
                    </a:lnTo>
                    <a:lnTo>
                      <a:pt x="639" y="84"/>
                    </a:lnTo>
                    <a:lnTo>
                      <a:pt x="768" y="111"/>
                    </a:lnTo>
                    <a:lnTo>
                      <a:pt x="918" y="129"/>
                    </a:lnTo>
                    <a:lnTo>
                      <a:pt x="1074" y="138"/>
                    </a:lnTo>
                    <a:lnTo>
                      <a:pt x="1215" y="141"/>
                    </a:lnTo>
                    <a:lnTo>
                      <a:pt x="1368" y="141"/>
                    </a:lnTo>
                    <a:lnTo>
                      <a:pt x="1533" y="126"/>
                    </a:lnTo>
                    <a:lnTo>
                      <a:pt x="1674" y="108"/>
                    </a:lnTo>
                    <a:lnTo>
                      <a:pt x="1794" y="81"/>
                    </a:lnTo>
                    <a:cubicBezTo>
                      <a:pt x="1829" y="72"/>
                      <a:pt x="1865" y="63"/>
                      <a:pt x="1887" y="51"/>
                    </a:cubicBezTo>
                    <a:lnTo>
                      <a:pt x="1926" y="6"/>
                    </a:lnTo>
                    <a:cubicBezTo>
                      <a:pt x="1951" y="87"/>
                      <a:pt x="1959" y="389"/>
                      <a:pt x="2039" y="539"/>
                    </a:cubicBezTo>
                    <a:cubicBezTo>
                      <a:pt x="2119" y="689"/>
                      <a:pt x="2339" y="840"/>
                      <a:pt x="2403" y="906"/>
                    </a:cubicBezTo>
                    <a:lnTo>
                      <a:pt x="2424" y="936"/>
                    </a:lnTo>
                    <a:lnTo>
                      <a:pt x="2403" y="972"/>
                    </a:lnTo>
                    <a:lnTo>
                      <a:pt x="2310" y="1014"/>
                    </a:lnTo>
                    <a:lnTo>
                      <a:pt x="2121" y="1053"/>
                    </a:lnTo>
                    <a:lnTo>
                      <a:pt x="1956" y="1077"/>
                    </a:lnTo>
                    <a:lnTo>
                      <a:pt x="1668" y="1098"/>
                    </a:lnTo>
                    <a:lnTo>
                      <a:pt x="1371" y="1110"/>
                    </a:lnTo>
                    <a:lnTo>
                      <a:pt x="1125" y="1110"/>
                    </a:lnTo>
                    <a:lnTo>
                      <a:pt x="870" y="1104"/>
                    </a:lnTo>
                    <a:lnTo>
                      <a:pt x="681" y="1095"/>
                    </a:lnTo>
                    <a:lnTo>
                      <a:pt x="564" y="1086"/>
                    </a:lnTo>
                    <a:lnTo>
                      <a:pt x="420" y="1071"/>
                    </a:lnTo>
                    <a:lnTo>
                      <a:pt x="261" y="1047"/>
                    </a:lnTo>
                    <a:lnTo>
                      <a:pt x="129" y="1014"/>
                    </a:lnTo>
                    <a:lnTo>
                      <a:pt x="63" y="993"/>
                    </a:lnTo>
                    <a:lnTo>
                      <a:pt x="15" y="966"/>
                    </a:lnTo>
                    <a:lnTo>
                      <a:pt x="0" y="942"/>
                    </a:lnTo>
                    <a:lnTo>
                      <a:pt x="20" y="900"/>
                    </a:lnTo>
                    <a:cubicBezTo>
                      <a:pt x="77" y="832"/>
                      <a:pt x="262" y="685"/>
                      <a:pt x="344" y="535"/>
                    </a:cubicBezTo>
                    <a:cubicBezTo>
                      <a:pt x="426" y="385"/>
                      <a:pt x="477" y="111"/>
                      <a:pt x="512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29"/>
              <p:cNvSpPr>
                <a:spLocks noChangeArrowheads="1"/>
              </p:cNvSpPr>
              <p:nvPr/>
            </p:nvSpPr>
            <p:spPr bwMode="auto">
              <a:xfrm>
                <a:off x="2868" y="3654"/>
                <a:ext cx="1404" cy="27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30"/>
              <p:cNvSpPr>
                <a:spLocks noChangeArrowheads="1"/>
              </p:cNvSpPr>
              <p:nvPr/>
            </p:nvSpPr>
            <p:spPr bwMode="auto">
              <a:xfrm>
                <a:off x="2352" y="4554"/>
                <a:ext cx="2419" cy="347"/>
              </a:xfrm>
              <a:prstGeom prst="ellipse">
                <a:avLst/>
              </a:prstGeom>
              <a:noFill/>
              <a:ln w="6350">
                <a:solidFill>
                  <a:srgbClr val="80808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0" name="Group 31"/>
              <p:cNvGrpSpPr>
                <a:grpSpLocks noChangeAspect="1"/>
              </p:cNvGrpSpPr>
              <p:nvPr/>
            </p:nvGrpSpPr>
            <p:grpSpPr bwMode="auto">
              <a:xfrm>
                <a:off x="3888" y="4266"/>
                <a:ext cx="108" cy="108"/>
                <a:chOff x="8610" y="2772"/>
                <a:chExt cx="150" cy="150"/>
              </a:xfrm>
            </p:grpSpPr>
            <p:sp>
              <p:nvSpPr>
                <p:cNvPr id="65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8682" y="2772"/>
                  <a:ext cx="0" cy="1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Line 3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685" y="2772"/>
                  <a:ext cx="0" cy="1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" name="Group 34"/>
              <p:cNvGrpSpPr>
                <a:grpSpLocks noChangeAspect="1"/>
              </p:cNvGrpSpPr>
              <p:nvPr/>
            </p:nvGrpSpPr>
            <p:grpSpPr bwMode="auto">
              <a:xfrm>
                <a:off x="3678" y="4356"/>
                <a:ext cx="108" cy="108"/>
                <a:chOff x="8610" y="2772"/>
                <a:chExt cx="150" cy="150"/>
              </a:xfrm>
            </p:grpSpPr>
            <p:sp>
              <p:nvSpPr>
                <p:cNvPr id="63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8682" y="2772"/>
                  <a:ext cx="0" cy="1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Line 3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685" y="2772"/>
                  <a:ext cx="0" cy="1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" name="Line 37"/>
              <p:cNvSpPr>
                <a:spLocks noChangeShapeType="1"/>
              </p:cNvSpPr>
              <p:nvPr/>
            </p:nvSpPr>
            <p:spPr bwMode="auto">
              <a:xfrm>
                <a:off x="3270" y="4422"/>
                <a:ext cx="300" cy="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5874" y="5659"/>
              <a:ext cx="21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z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9234" y="8503"/>
              <a:ext cx="21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Text Box 40"/>
            <p:cNvSpPr txBox="1">
              <a:spLocks noChangeArrowheads="1"/>
            </p:cNvSpPr>
            <p:nvPr/>
          </p:nvSpPr>
          <p:spPr bwMode="auto">
            <a:xfrm>
              <a:off x="3426" y="10327"/>
              <a:ext cx="21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3" name="Group 41"/>
            <p:cNvGrpSpPr>
              <a:grpSpLocks noChangeAspect="1"/>
            </p:cNvGrpSpPr>
            <p:nvPr/>
          </p:nvGrpSpPr>
          <p:grpSpPr bwMode="auto">
            <a:xfrm>
              <a:off x="4296" y="5827"/>
              <a:ext cx="108" cy="108"/>
              <a:chOff x="8610" y="2772"/>
              <a:chExt cx="150" cy="150"/>
            </a:xfrm>
          </p:grpSpPr>
          <p:sp>
            <p:nvSpPr>
              <p:cNvPr id="55" name="Line 42"/>
              <p:cNvSpPr>
                <a:spLocks noChangeAspect="1" noChangeShapeType="1"/>
              </p:cNvSpPr>
              <p:nvPr/>
            </p:nvSpPr>
            <p:spPr bwMode="auto">
              <a:xfrm>
                <a:off x="8682" y="2772"/>
                <a:ext cx="0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43"/>
              <p:cNvSpPr>
                <a:spLocks noChangeAspect="1" noChangeShapeType="1"/>
              </p:cNvSpPr>
              <p:nvPr/>
            </p:nvSpPr>
            <p:spPr bwMode="auto">
              <a:xfrm rot="-5400000">
                <a:off x="8685" y="2772"/>
                <a:ext cx="0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44"/>
            <p:cNvGrpSpPr>
              <a:grpSpLocks noChangeAspect="1"/>
            </p:cNvGrpSpPr>
            <p:nvPr/>
          </p:nvGrpSpPr>
          <p:grpSpPr bwMode="auto">
            <a:xfrm>
              <a:off x="3576" y="7057"/>
              <a:ext cx="108" cy="108"/>
              <a:chOff x="8610" y="2772"/>
              <a:chExt cx="150" cy="150"/>
            </a:xfrm>
          </p:grpSpPr>
          <p:sp>
            <p:nvSpPr>
              <p:cNvPr id="53" name="Line 45"/>
              <p:cNvSpPr>
                <a:spLocks noChangeAspect="1" noChangeShapeType="1"/>
              </p:cNvSpPr>
              <p:nvPr/>
            </p:nvSpPr>
            <p:spPr bwMode="auto">
              <a:xfrm>
                <a:off x="8682" y="2772"/>
                <a:ext cx="0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46"/>
              <p:cNvSpPr>
                <a:spLocks noChangeAspect="1" noChangeShapeType="1"/>
              </p:cNvSpPr>
              <p:nvPr/>
            </p:nvSpPr>
            <p:spPr bwMode="auto">
              <a:xfrm rot="-5400000">
                <a:off x="8685" y="2772"/>
                <a:ext cx="0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Line 47"/>
            <p:cNvSpPr>
              <a:spLocks noChangeAspect="1" noChangeShapeType="1"/>
            </p:cNvSpPr>
            <p:nvPr/>
          </p:nvSpPr>
          <p:spPr bwMode="auto">
            <a:xfrm rot="5400000">
              <a:off x="3783" y="6494"/>
              <a:ext cx="1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48"/>
            <p:cNvSpPr>
              <a:spLocks noChangeShapeType="1"/>
            </p:cNvSpPr>
            <p:nvPr/>
          </p:nvSpPr>
          <p:spPr bwMode="auto">
            <a:xfrm>
              <a:off x="6972" y="8587"/>
              <a:ext cx="171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>
              <a:off x="6282" y="6337"/>
              <a:ext cx="360" cy="468"/>
            </a:xfrm>
            <a:custGeom>
              <a:avLst/>
              <a:gdLst>
                <a:gd name="T0" fmla="*/ 0 w 360"/>
                <a:gd name="T1" fmla="*/ 468 h 468"/>
                <a:gd name="T2" fmla="*/ 120 w 360"/>
                <a:gd name="T3" fmla="*/ 168 h 468"/>
                <a:gd name="T4" fmla="*/ 360 w 360"/>
                <a:gd name="T5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" h="468">
                  <a:moveTo>
                    <a:pt x="0" y="468"/>
                  </a:moveTo>
                  <a:cubicBezTo>
                    <a:pt x="30" y="357"/>
                    <a:pt x="60" y="246"/>
                    <a:pt x="120" y="168"/>
                  </a:cubicBezTo>
                  <a:cubicBezTo>
                    <a:pt x="180" y="90"/>
                    <a:pt x="270" y="45"/>
                    <a:pt x="3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0"/>
            <p:cNvSpPr>
              <a:spLocks/>
            </p:cNvSpPr>
            <p:nvPr/>
          </p:nvSpPr>
          <p:spPr bwMode="auto">
            <a:xfrm>
              <a:off x="7620" y="6097"/>
              <a:ext cx="672" cy="138"/>
            </a:xfrm>
            <a:custGeom>
              <a:avLst/>
              <a:gdLst>
                <a:gd name="T0" fmla="*/ 732 w 732"/>
                <a:gd name="T1" fmla="*/ 123 h 123"/>
                <a:gd name="T2" fmla="*/ 330 w 732"/>
                <a:gd name="T3" fmla="*/ 15 h 123"/>
                <a:gd name="T4" fmla="*/ 0 w 732"/>
                <a:gd name="T5" fmla="*/ 3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2" h="123">
                  <a:moveTo>
                    <a:pt x="732" y="123"/>
                  </a:moveTo>
                  <a:cubicBezTo>
                    <a:pt x="592" y="76"/>
                    <a:pt x="452" y="30"/>
                    <a:pt x="330" y="15"/>
                  </a:cubicBezTo>
                  <a:cubicBezTo>
                    <a:pt x="208" y="0"/>
                    <a:pt x="104" y="16"/>
                    <a:pt x="0" y="3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 Box 51"/>
            <p:cNvSpPr txBox="1">
              <a:spLocks noChangeArrowheads="1"/>
            </p:cNvSpPr>
            <p:nvPr/>
          </p:nvSpPr>
          <p:spPr bwMode="auto">
            <a:xfrm>
              <a:off x="6630" y="6073"/>
              <a:ext cx="1044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sym typeface="Symbol" panose="05050102010706020507" pitchFamily="18" charset="2"/>
                </a:rPr>
                <a:t></a:t>
              </a:r>
              <a:r>
                <a:rPr kumimoji="0" lang="en-US" alt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L</a:t>
              </a: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  C/m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8220" y="6499"/>
              <a:ext cx="300" cy="216"/>
            </a:xfrm>
            <a:custGeom>
              <a:avLst/>
              <a:gdLst>
                <a:gd name="T0" fmla="*/ 80 w 350"/>
                <a:gd name="T1" fmla="*/ 0 h 256"/>
                <a:gd name="T2" fmla="*/ 20 w 350"/>
                <a:gd name="T3" fmla="*/ 228 h 256"/>
                <a:gd name="T4" fmla="*/ 200 w 350"/>
                <a:gd name="T5" fmla="*/ 168 h 256"/>
                <a:gd name="T6" fmla="*/ 350 w 350"/>
                <a:gd name="T7" fmla="*/ 24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0" h="256">
                  <a:moveTo>
                    <a:pt x="80" y="0"/>
                  </a:moveTo>
                  <a:cubicBezTo>
                    <a:pt x="40" y="100"/>
                    <a:pt x="0" y="200"/>
                    <a:pt x="20" y="228"/>
                  </a:cubicBezTo>
                  <a:cubicBezTo>
                    <a:pt x="40" y="256"/>
                    <a:pt x="145" y="166"/>
                    <a:pt x="200" y="168"/>
                  </a:cubicBezTo>
                  <a:cubicBezTo>
                    <a:pt x="255" y="170"/>
                    <a:pt x="302" y="205"/>
                    <a:pt x="350" y="2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 rot="9732990" flipV="1">
              <a:off x="7830" y="5539"/>
              <a:ext cx="540" cy="612"/>
            </a:xfrm>
            <a:custGeom>
              <a:avLst/>
              <a:gdLst>
                <a:gd name="T0" fmla="*/ 0 w 360"/>
                <a:gd name="T1" fmla="*/ 468 h 468"/>
                <a:gd name="T2" fmla="*/ 120 w 360"/>
                <a:gd name="T3" fmla="*/ 168 h 468"/>
                <a:gd name="T4" fmla="*/ 360 w 360"/>
                <a:gd name="T5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" h="468">
                  <a:moveTo>
                    <a:pt x="0" y="468"/>
                  </a:moveTo>
                  <a:cubicBezTo>
                    <a:pt x="30" y="357"/>
                    <a:pt x="60" y="246"/>
                    <a:pt x="120" y="168"/>
                  </a:cubicBezTo>
                  <a:cubicBezTo>
                    <a:pt x="180" y="90"/>
                    <a:pt x="270" y="45"/>
                    <a:pt x="3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6391" y="8245"/>
              <a:ext cx="854" cy="570"/>
            </a:xfrm>
            <a:custGeom>
              <a:avLst/>
              <a:gdLst>
                <a:gd name="T0" fmla="*/ 119 w 854"/>
                <a:gd name="T1" fmla="*/ 0 h 570"/>
                <a:gd name="T2" fmla="*/ 100 w 854"/>
                <a:gd name="T3" fmla="*/ 212 h 570"/>
                <a:gd name="T4" fmla="*/ 718 w 854"/>
                <a:gd name="T5" fmla="*/ 360 h 570"/>
                <a:gd name="T6" fmla="*/ 854 w 854"/>
                <a:gd name="T7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4" h="570">
                  <a:moveTo>
                    <a:pt x="119" y="0"/>
                  </a:moveTo>
                  <a:cubicBezTo>
                    <a:pt x="118" y="35"/>
                    <a:pt x="0" y="152"/>
                    <a:pt x="100" y="212"/>
                  </a:cubicBezTo>
                  <a:cubicBezTo>
                    <a:pt x="200" y="272"/>
                    <a:pt x="592" y="300"/>
                    <a:pt x="718" y="360"/>
                  </a:cubicBezTo>
                  <a:cubicBezTo>
                    <a:pt x="844" y="420"/>
                    <a:pt x="826" y="526"/>
                    <a:pt x="854" y="57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55"/>
            <p:cNvSpPr txBox="1">
              <a:spLocks noChangeArrowheads="1"/>
            </p:cNvSpPr>
            <p:nvPr/>
          </p:nvSpPr>
          <p:spPr bwMode="auto">
            <a:xfrm>
              <a:off x="6240" y="7921"/>
              <a:ext cx="1044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sym typeface="Symbol" panose="05050102010706020507" pitchFamily="18" charset="2"/>
                </a:rPr>
                <a:t></a:t>
              </a:r>
              <a:r>
                <a:rPr kumimoji="0" lang="en-US" altLang="en-US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s</a:t>
              </a: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  C/m</a:t>
              </a:r>
              <a:r>
                <a:rPr kumimoji="0" lang="en-US" altLang="en-US" sz="11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Text Box 56"/>
            <p:cNvSpPr txBox="1">
              <a:spLocks noChangeArrowheads="1"/>
            </p:cNvSpPr>
            <p:nvPr/>
          </p:nvSpPr>
          <p:spPr bwMode="auto">
            <a:xfrm>
              <a:off x="2598" y="9553"/>
              <a:ext cx="1044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sym typeface="Symbol" panose="05050102010706020507" pitchFamily="18" charset="2"/>
                </a:rPr>
                <a:t></a:t>
              </a:r>
              <a:r>
                <a:rPr kumimoji="0" lang="en-US" altLang="en-US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v</a:t>
              </a: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  C/m</a:t>
              </a:r>
              <a:r>
                <a:rPr kumimoji="0" lang="en-US" altLang="en-US" sz="11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2669" y="7915"/>
              <a:ext cx="451" cy="462"/>
            </a:xfrm>
            <a:custGeom>
              <a:avLst/>
              <a:gdLst>
                <a:gd name="T0" fmla="*/ 13 w 451"/>
                <a:gd name="T1" fmla="*/ 0 h 462"/>
                <a:gd name="T2" fmla="*/ 73 w 451"/>
                <a:gd name="T3" fmla="*/ 300 h 462"/>
                <a:gd name="T4" fmla="*/ 451 w 451"/>
                <a:gd name="T5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1" h="462">
                  <a:moveTo>
                    <a:pt x="13" y="0"/>
                  </a:moveTo>
                  <a:cubicBezTo>
                    <a:pt x="6" y="111"/>
                    <a:pt x="0" y="223"/>
                    <a:pt x="73" y="300"/>
                  </a:cubicBezTo>
                  <a:cubicBezTo>
                    <a:pt x="146" y="377"/>
                    <a:pt x="298" y="419"/>
                    <a:pt x="451" y="46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58"/>
            <p:cNvSpPr>
              <a:spLocks noChangeShapeType="1"/>
            </p:cNvSpPr>
            <p:nvPr/>
          </p:nvSpPr>
          <p:spPr bwMode="auto">
            <a:xfrm flipV="1">
              <a:off x="3048" y="9169"/>
              <a:ext cx="372" cy="3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59"/>
            <p:cNvSpPr>
              <a:spLocks noChangeShapeType="1"/>
            </p:cNvSpPr>
            <p:nvPr/>
          </p:nvSpPr>
          <p:spPr bwMode="auto">
            <a:xfrm flipV="1">
              <a:off x="3450" y="8827"/>
              <a:ext cx="372" cy="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60"/>
            <p:cNvSpPr txBox="1">
              <a:spLocks noChangeArrowheads="1"/>
            </p:cNvSpPr>
            <p:nvPr/>
          </p:nvSpPr>
          <p:spPr bwMode="auto">
            <a:xfrm>
              <a:off x="4494" y="5695"/>
              <a:ext cx="74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q</a:t>
              </a:r>
              <a:r>
                <a:rPr kumimoji="0" lang="en-US" altLang="en-US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1  </a:t>
              </a: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61"/>
            <p:cNvSpPr txBox="1">
              <a:spLocks noChangeArrowheads="1"/>
            </p:cNvSpPr>
            <p:nvPr/>
          </p:nvSpPr>
          <p:spPr bwMode="auto">
            <a:xfrm>
              <a:off x="4008" y="6307"/>
              <a:ext cx="74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q</a:t>
              </a:r>
              <a:r>
                <a:rPr kumimoji="0" lang="en-US" altLang="en-US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2  </a:t>
              </a: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62"/>
            <p:cNvSpPr txBox="1">
              <a:spLocks noChangeArrowheads="1"/>
            </p:cNvSpPr>
            <p:nvPr/>
          </p:nvSpPr>
          <p:spPr bwMode="auto">
            <a:xfrm>
              <a:off x="3810" y="6973"/>
              <a:ext cx="68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q</a:t>
              </a:r>
              <a:r>
                <a:rPr kumimoji="0" lang="en-US" altLang="en-US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3  </a:t>
              </a: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Arc 63"/>
            <p:cNvSpPr>
              <a:spLocks/>
            </p:cNvSpPr>
            <p:nvPr/>
          </p:nvSpPr>
          <p:spPr bwMode="auto">
            <a:xfrm flipH="1" flipV="1">
              <a:off x="3042" y="6526"/>
              <a:ext cx="300" cy="5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8270"/>
                <a:gd name="T2" fmla="*/ 20544 w 21600"/>
                <a:gd name="T3" fmla="*/ 28270 h 28270"/>
                <a:gd name="T4" fmla="*/ 0 w 21600"/>
                <a:gd name="T5" fmla="*/ 21600 h 28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827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864"/>
                    <a:pt x="21243" y="26115"/>
                    <a:pt x="20544" y="28270"/>
                  </a:cubicBezTo>
                </a:path>
                <a:path w="21600" h="2827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864"/>
                    <a:pt x="21243" y="26115"/>
                    <a:pt x="20544" y="2827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Arc 64"/>
            <p:cNvSpPr>
              <a:spLocks/>
            </p:cNvSpPr>
            <p:nvPr/>
          </p:nvSpPr>
          <p:spPr bwMode="auto">
            <a:xfrm flipH="1">
              <a:off x="3282" y="5815"/>
              <a:ext cx="780" cy="2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65"/>
            <p:cNvSpPr>
              <a:spLocks noChangeShapeType="1"/>
            </p:cNvSpPr>
            <p:nvPr/>
          </p:nvSpPr>
          <p:spPr bwMode="auto">
            <a:xfrm flipH="1" flipV="1">
              <a:off x="3210" y="6337"/>
              <a:ext cx="372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Text Box 66"/>
            <p:cNvSpPr txBox="1">
              <a:spLocks noChangeArrowheads="1"/>
            </p:cNvSpPr>
            <p:nvPr/>
          </p:nvSpPr>
          <p:spPr bwMode="auto">
            <a:xfrm>
              <a:off x="7921" y="7197"/>
              <a:ext cx="63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سطح</a:t>
              </a: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67"/>
            <p:cNvSpPr txBox="1">
              <a:spLocks noChangeArrowheads="1"/>
            </p:cNvSpPr>
            <p:nvPr/>
          </p:nvSpPr>
          <p:spPr bwMode="auto">
            <a:xfrm>
              <a:off x="8314" y="6699"/>
              <a:ext cx="63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خط</a:t>
              </a: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  </a:t>
              </a: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Freeform 68"/>
            <p:cNvSpPr>
              <a:spLocks/>
            </p:cNvSpPr>
            <p:nvPr/>
          </p:nvSpPr>
          <p:spPr bwMode="auto">
            <a:xfrm flipH="1">
              <a:off x="6774" y="9259"/>
              <a:ext cx="240" cy="576"/>
            </a:xfrm>
            <a:custGeom>
              <a:avLst/>
              <a:gdLst>
                <a:gd name="T0" fmla="*/ 80 w 350"/>
                <a:gd name="T1" fmla="*/ 0 h 256"/>
                <a:gd name="T2" fmla="*/ 20 w 350"/>
                <a:gd name="T3" fmla="*/ 228 h 256"/>
                <a:gd name="T4" fmla="*/ 200 w 350"/>
                <a:gd name="T5" fmla="*/ 168 h 256"/>
                <a:gd name="T6" fmla="*/ 350 w 350"/>
                <a:gd name="T7" fmla="*/ 24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0" h="256">
                  <a:moveTo>
                    <a:pt x="80" y="0"/>
                  </a:moveTo>
                  <a:cubicBezTo>
                    <a:pt x="40" y="100"/>
                    <a:pt x="0" y="200"/>
                    <a:pt x="20" y="228"/>
                  </a:cubicBezTo>
                  <a:cubicBezTo>
                    <a:pt x="40" y="256"/>
                    <a:pt x="145" y="166"/>
                    <a:pt x="200" y="168"/>
                  </a:cubicBezTo>
                  <a:cubicBezTo>
                    <a:pt x="255" y="170"/>
                    <a:pt x="302" y="205"/>
                    <a:pt x="350" y="2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69"/>
            <p:cNvSpPr txBox="1">
              <a:spLocks noChangeArrowheads="1"/>
            </p:cNvSpPr>
            <p:nvPr/>
          </p:nvSpPr>
          <p:spPr bwMode="auto">
            <a:xfrm>
              <a:off x="5358" y="9703"/>
              <a:ext cx="16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JO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شحنات سطحية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Freeform 70"/>
            <p:cNvSpPr>
              <a:spLocks/>
            </p:cNvSpPr>
            <p:nvPr/>
          </p:nvSpPr>
          <p:spPr bwMode="auto">
            <a:xfrm rot="-2045316">
              <a:off x="8238" y="7859"/>
              <a:ext cx="360" cy="468"/>
            </a:xfrm>
            <a:custGeom>
              <a:avLst/>
              <a:gdLst>
                <a:gd name="T0" fmla="*/ 0 w 360"/>
                <a:gd name="T1" fmla="*/ 468 h 468"/>
                <a:gd name="T2" fmla="*/ 120 w 360"/>
                <a:gd name="T3" fmla="*/ 168 h 468"/>
                <a:gd name="T4" fmla="*/ 360 w 360"/>
                <a:gd name="T5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" h="468">
                  <a:moveTo>
                    <a:pt x="0" y="468"/>
                  </a:moveTo>
                  <a:cubicBezTo>
                    <a:pt x="30" y="357"/>
                    <a:pt x="60" y="246"/>
                    <a:pt x="120" y="168"/>
                  </a:cubicBezTo>
                  <a:cubicBezTo>
                    <a:pt x="180" y="90"/>
                    <a:pt x="270" y="45"/>
                    <a:pt x="3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Text Box 71"/>
            <p:cNvSpPr txBox="1">
              <a:spLocks noChangeArrowheads="1"/>
            </p:cNvSpPr>
            <p:nvPr/>
          </p:nvSpPr>
          <p:spPr bwMode="auto">
            <a:xfrm>
              <a:off x="6570" y="5515"/>
              <a:ext cx="108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JO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شحنات خطية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Freeform 72"/>
            <p:cNvSpPr>
              <a:spLocks/>
            </p:cNvSpPr>
            <p:nvPr/>
          </p:nvSpPr>
          <p:spPr bwMode="auto">
            <a:xfrm rot="190789">
              <a:off x="4164" y="7717"/>
              <a:ext cx="360" cy="468"/>
            </a:xfrm>
            <a:custGeom>
              <a:avLst/>
              <a:gdLst>
                <a:gd name="T0" fmla="*/ 0 w 360"/>
                <a:gd name="T1" fmla="*/ 468 h 468"/>
                <a:gd name="T2" fmla="*/ 120 w 360"/>
                <a:gd name="T3" fmla="*/ 168 h 468"/>
                <a:gd name="T4" fmla="*/ 360 w 360"/>
                <a:gd name="T5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" h="468">
                  <a:moveTo>
                    <a:pt x="0" y="468"/>
                  </a:moveTo>
                  <a:cubicBezTo>
                    <a:pt x="30" y="357"/>
                    <a:pt x="60" y="246"/>
                    <a:pt x="120" y="168"/>
                  </a:cubicBezTo>
                  <a:cubicBezTo>
                    <a:pt x="180" y="90"/>
                    <a:pt x="270" y="45"/>
                    <a:pt x="3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Text Box 73"/>
            <p:cNvSpPr txBox="1">
              <a:spLocks noChangeArrowheads="1"/>
            </p:cNvSpPr>
            <p:nvPr/>
          </p:nvSpPr>
          <p:spPr bwMode="auto">
            <a:xfrm>
              <a:off x="4398" y="7471"/>
              <a:ext cx="108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JO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شحنات حجمية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Text Box 74"/>
            <p:cNvSpPr txBox="1">
              <a:spLocks noChangeArrowheads="1"/>
            </p:cNvSpPr>
            <p:nvPr/>
          </p:nvSpPr>
          <p:spPr bwMode="auto">
            <a:xfrm>
              <a:off x="2185" y="7453"/>
              <a:ext cx="630" cy="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JO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حجم</a:t>
              </a: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1429411" y="5777795"/>
            <a:ext cx="9366067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ts val="2200"/>
              </a:lnSpc>
            </a:pP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الشكـل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-:(2-1)</a:t>
            </a: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الأشكال  المختلفة  للشحنات الكهربائية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-: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الشحنات النقطية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والشحنة  الخطية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11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(C/m)  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والشحنة السطحية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والشحنة الحجمية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78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96834" y="161709"/>
                <a:ext cx="10881359" cy="4883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 rtl="1">
                  <a:lnSpc>
                    <a:spcPts val="2200"/>
                  </a:lnSpc>
                </a:pPr>
                <a:r>
                  <a:rPr lang="ar-SA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algn="just" rtl="1">
                  <a:lnSpc>
                    <a:spcPts val="2200"/>
                  </a:lnSpc>
                </a:pPr>
                <a:r>
                  <a:rPr lang="en-US" sz="2000" b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-:</a:t>
                </a:r>
                <a:r>
                  <a:rPr lang="en-US" sz="2400" b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2-1</a:t>
                </a:r>
                <a:r>
                  <a:rPr lang="ar-SA" sz="2400" b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القوة الكهربائية والمجال الكهربائي</a:t>
                </a:r>
                <a:r>
                  <a:rPr lang="en-US" sz="2400" b="1" u="sng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Electric Force and Field      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indent="457200" algn="just" rtl="1">
                  <a:lnSpc>
                    <a:spcPts val="2200"/>
                  </a:lnSpc>
                </a:pPr>
                <a:r>
                  <a:rPr lang="ar-S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indent="457200" algn="just" rtl="1">
                  <a:lnSpc>
                    <a:spcPct val="150000"/>
                  </a:lnSpc>
                </a:pPr>
                <a:r>
                  <a:rPr lang="ar-S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يمكن فعلياً قياس ما ينتج عن الشحنات الكهربائية و بالتالي فإن معظم القوانين التي تضبط العلاقة بين الشحنات وما ينتج عنها هي في أساسها تجارب يمكن تصميمها وإجراؤها وأولها قانون كولومب. 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indent="457200" algn="just" rtl="1">
                  <a:lnSpc>
                    <a:spcPct val="150000"/>
                  </a:lnSpc>
                </a:pPr>
                <a:r>
                  <a:rPr lang="ar-SA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قانون كولومب 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Coloumb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Law)</a:t>
                </a:r>
                <a:r>
                  <a:rPr lang="ar-S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يحدد القوة الكهربائية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(Electric Force)</a:t>
                </a:r>
                <a:r>
                  <a:rPr lang="ar-S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بين شحنتين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ar-S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و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ar-S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تفصل بينهما مسافة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ar-S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، أنظر الشكل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(3-1)</a:t>
                </a:r>
                <a:r>
                  <a:rPr lang="ar-SA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ar-IQ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 algn="just" rtl="1">
                  <a:lnSpc>
                    <a:spcPct val="150000"/>
                  </a:lnSpc>
                </a:pP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ar-S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(ملاحظة: </a:t>
                </a:r>
                <a:r>
                  <a:rPr lang="ar-SA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سنستخدام</a:t>
                </a:r>
                <a:r>
                  <a:rPr lang="ar-S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حرفاً داكناً "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ar-S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" لتمثيل الكميات المتجهة كما يمكن </a:t>
                </a:r>
                <a:r>
                  <a:rPr lang="ar-SA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أستخدام</a:t>
                </a:r>
                <a:r>
                  <a:rPr lang="ar-S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رموز أخرى مثل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ar-S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أو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ar-S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ar-S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وهذه القوة الكهربائية تكتب كما يلي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-: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34" y="161709"/>
                <a:ext cx="10881359" cy="4883837"/>
              </a:xfrm>
              <a:prstGeom prst="rect">
                <a:avLst/>
              </a:prstGeom>
              <a:blipFill>
                <a:blip r:embed="rId3"/>
                <a:stretch>
                  <a:fillRect l="-1625" t="-250" r="-896" b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71600" y="4501492"/>
            <a:ext cx="213235" cy="4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19522"/>
              </p:ext>
            </p:extLst>
          </p:nvPr>
        </p:nvGraphicFramePr>
        <p:xfrm>
          <a:off x="1175656" y="5045546"/>
          <a:ext cx="4420051" cy="95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4" imgW="1981200" imgH="482600" progId="Equation.3">
                  <p:embed/>
                </p:oleObj>
              </mc:Choice>
              <mc:Fallback>
                <p:oleObj name="Equation" r:id="rId4" imgW="1981200" imgH="482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656" y="5045546"/>
                        <a:ext cx="4420051" cy="958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082852" y="5177225"/>
            <a:ext cx="53825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…………   (1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1041</Words>
  <Application>Microsoft Office PowerPoint</Application>
  <PresentationFormat>Widescreen</PresentationFormat>
  <Paragraphs>131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Arabic Typesetting</vt:lpstr>
      <vt:lpstr>Arial</vt:lpstr>
      <vt:lpstr>Calibri</vt:lpstr>
      <vt:lpstr>Calibri Light</vt:lpstr>
      <vt:lpstr>Cambria Math</vt:lpstr>
      <vt:lpstr>Symbol</vt:lpstr>
      <vt:lpstr>Times New Roman</vt:lpstr>
      <vt:lpstr>Traditional Arabic</vt:lpstr>
      <vt:lpstr>Wingdings</vt:lpstr>
      <vt:lpstr>Office Theme</vt:lpstr>
      <vt:lpstr>Equation</vt:lpstr>
      <vt:lpstr>النظرية الكهرومغناطيسية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Physics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Ra'ed</dc:creator>
  <cp:lastModifiedBy>Ra'ed </cp:lastModifiedBy>
  <cp:revision>30</cp:revision>
  <dcterms:created xsi:type="dcterms:W3CDTF">2018-09-28T19:04:31Z</dcterms:created>
  <dcterms:modified xsi:type="dcterms:W3CDTF">2018-10-01T20:07:24Z</dcterms:modified>
</cp:coreProperties>
</file>